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20"/>
  </p:notesMasterIdLst>
  <p:sldIdLst>
    <p:sldId id="507" r:id="rId4"/>
    <p:sldId id="332" r:id="rId5"/>
    <p:sldId id="477" r:id="rId6"/>
    <p:sldId id="472" r:id="rId7"/>
    <p:sldId id="487" r:id="rId8"/>
    <p:sldId id="488" r:id="rId9"/>
    <p:sldId id="491" r:id="rId10"/>
    <p:sldId id="492" r:id="rId11"/>
    <p:sldId id="495" r:id="rId12"/>
    <p:sldId id="497" r:id="rId13"/>
    <p:sldId id="511" r:id="rId14"/>
    <p:sldId id="512" r:id="rId15"/>
    <p:sldId id="509" r:id="rId16"/>
    <p:sldId id="510" r:id="rId17"/>
    <p:sldId id="513" r:id="rId18"/>
    <p:sldId id="422" r:id="rId1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2" autoAdjust="0"/>
    <p:restoredTop sz="94660"/>
  </p:normalViewPr>
  <p:slideViewPr>
    <p:cSldViewPr snapToGrid="0">
      <p:cViewPr varScale="1">
        <p:scale>
          <a:sx n="77" d="100"/>
          <a:sy n="77" d="100"/>
        </p:scale>
        <p:origin x="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rodriguezp\Documents\Reacreditaci&#243;n\Tabulaci&#243;n%20Encuestat&#243;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NIMAG\Downloads\Encuesta%20de%20Alineaci&#243;n%20_%23Unimagdalena2030(1-70)%20(1)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rodriguezp\Documents\Reacreditaci&#243;n\Tabulaci&#243;n%20Encuestat&#243;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LuisCorrea\OneDrive%20-%20Universidad%20del%20Magdalena\Visibilidad%20Internacional\GreenMetric\2020\Propuesta%20gra&#769;fico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NIMAG\Downloads\Encuesta%20de%20Alineaci&#243;n%20_%23Unimagdalena2030(1-70)%20(1)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927712068460949"/>
          <c:y val="0.14550986853983161"/>
          <c:w val="0.2907554267913115"/>
          <c:h val="0.61892824215054476"/>
        </c:manualLayout>
      </c:layout>
      <c:radarChart>
        <c:radarStyle val="marker"/>
        <c:varyColors val="0"/>
        <c:ser>
          <c:idx val="0"/>
          <c:order val="0"/>
          <c:tx>
            <c:strRef>
              <c:f>'Su grado Identificación'!$B$19</c:f>
              <c:strCache>
                <c:ptCount val="1"/>
                <c:pt idx="0">
                  <c:v>Su grado Identificación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2818190671498354E-3"/>
                  <c:y val="3.05461338289067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126-42FA-9785-5F834EF7D2EF}"/>
                </c:ext>
              </c:extLst>
            </c:dLbl>
            <c:dLbl>
              <c:idx val="1"/>
              <c:layout>
                <c:manualLayout>
                  <c:x val="-2.8199645632870945E-2"/>
                  <c:y val="2.02674780719171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126-42FA-9785-5F834EF7D2EF}"/>
                </c:ext>
              </c:extLst>
            </c:dLbl>
            <c:dLbl>
              <c:idx val="2"/>
              <c:layout>
                <c:manualLayout>
                  <c:x val="-5.768107542958776E-2"/>
                  <c:y val="-2.8511290503110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126-42FA-9785-5F834EF7D2EF}"/>
                </c:ext>
              </c:extLst>
            </c:dLbl>
            <c:dLbl>
              <c:idx val="3"/>
              <c:layout>
                <c:manualLayout>
                  <c:x val="-2.3072430171835103E-2"/>
                  <c:y val="-7.94243092586647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126-42FA-9785-5F834EF7D2EF}"/>
                </c:ext>
              </c:extLst>
            </c:dLbl>
            <c:dLbl>
              <c:idx val="4"/>
              <c:layout>
                <c:manualLayout>
                  <c:x val="1.7945223466982858E-2"/>
                  <c:y val="-7.5351267758220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126-42FA-9785-5F834EF7D2EF}"/>
                </c:ext>
              </c:extLst>
            </c:dLbl>
            <c:dLbl>
              <c:idx val="5"/>
              <c:layout>
                <c:manualLayout>
                  <c:x val="6.024467878201388E-2"/>
                  <c:y val="-1.6292166001777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126-42FA-9785-5F834EF7D2EF}"/>
                </c:ext>
              </c:extLst>
            </c:dLbl>
            <c:dLbl>
              <c:idx val="6"/>
              <c:layout>
                <c:manualLayout>
                  <c:x val="4.742666201988327E-2"/>
                  <c:y val="5.49860602559986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126-42FA-9785-5F834EF7D2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'Su grado Identificación'!$A$20:$A$26</c:f>
              <c:strCache>
                <c:ptCount val="7"/>
                <c:pt idx="0">
                  <c:v>C1 La calidad consiste en desarrollar las capacidades del estudiante para avanzar en su propia transformación</c:v>
                </c:pt>
                <c:pt idx="1">
                  <c:v>C2 La calidad consiste en formar estudiantes capaces de asumir un compromiso social</c:v>
                </c:pt>
                <c:pt idx="2">
                  <c:v>C3 La calidad consiste en el cumplimiento de los objetivos y la misión que ha establecido la institución (perfil profesional, PEI, etc)</c:v>
                </c:pt>
                <c:pt idx="3">
                  <c:v>C4 La calidad consiste en satisfacer las expectativas de todos los involucrados (estudiantes, profesores, instituciones, padres de familia, sociedad)</c:v>
                </c:pt>
                <c:pt idx="4">
                  <c:v>C5 La calidad consiste en satisfacer las expectativas de los estudiantes y de los empleadores</c:v>
                </c:pt>
                <c:pt idx="5">
                  <c:v>C6 La calidad consiste en el cumplimiento y la mejora de estándares establecidos (pruebas estandarizadas, registro calificado, acreditación etc.)</c:v>
                </c:pt>
                <c:pt idx="6">
                  <c:v>C7 La calidad consiste en conseguir la eficiencia: obtener los mejores resultados al menor costo</c:v>
                </c:pt>
              </c:strCache>
            </c:strRef>
          </c:cat>
          <c:val>
            <c:numRef>
              <c:f>'Su grado Identificación'!$B$20:$B$26</c:f>
              <c:numCache>
                <c:formatCode>0%</c:formatCode>
                <c:ptCount val="7"/>
                <c:pt idx="0">
                  <c:v>0.85639595677936564</c:v>
                </c:pt>
                <c:pt idx="1">
                  <c:v>0.89020564656674794</c:v>
                </c:pt>
                <c:pt idx="2">
                  <c:v>0.83373997908678987</c:v>
                </c:pt>
                <c:pt idx="3">
                  <c:v>0.80097594980829556</c:v>
                </c:pt>
                <c:pt idx="4">
                  <c:v>0.75880097594980833</c:v>
                </c:pt>
                <c:pt idx="5">
                  <c:v>0.79923318229348206</c:v>
                </c:pt>
                <c:pt idx="6">
                  <c:v>0.67026838619728124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126-42FA-9785-5F834EF7D2EF}"/>
            </c:ext>
          </c:extLst>
        </c:ser>
        <c:ser>
          <c:idx val="1"/>
          <c:order val="1"/>
          <c:tx>
            <c:strRef>
              <c:f>'Su grado Identificación'!$C$19</c:f>
              <c:strCache>
                <c:ptCount val="1"/>
                <c:pt idx="0">
                  <c:v>Grado Identificación U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0"/>
                  <c:y val="7.9424309258664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126-42FA-9785-5F834EF7D2EF}"/>
                </c:ext>
              </c:extLst>
            </c:dLbl>
            <c:dLbl>
              <c:idx val="1"/>
              <c:layout>
                <c:manualLayout>
                  <c:x val="-4.3581256991244086E-2"/>
                  <c:y val="5.0913018755554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126-42FA-9785-5F834EF7D2EF}"/>
                </c:ext>
              </c:extLst>
            </c:dLbl>
            <c:dLbl>
              <c:idx val="2"/>
              <c:layout>
                <c:manualLayout>
                  <c:x val="-9.5792676031586071E-3"/>
                  <c:y val="-2.24017499135394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126-42FA-9785-5F834EF7D2EF}"/>
                </c:ext>
              </c:extLst>
            </c:dLbl>
            <c:dLbl>
              <c:idx val="3"/>
              <c:layout>
                <c:manualLayout>
                  <c:x val="2.5636033524260287E-3"/>
                  <c:y val="-3.46208527537770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126-42FA-9785-5F834EF7D2EF}"/>
                </c:ext>
              </c:extLst>
            </c:dLbl>
            <c:dLbl>
              <c:idx val="4"/>
              <c:layout>
                <c:manualLayout>
                  <c:x val="1.2202936211486781E-2"/>
                  <c:y val="-2.44350775497037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126-42FA-9785-5F834EF7D2EF}"/>
                </c:ext>
              </c:extLst>
            </c:dLbl>
            <c:dLbl>
              <c:idx val="5"/>
              <c:layout>
                <c:manualLayout>
                  <c:x val="1.153621508591755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126-42FA-9785-5F834EF7D2EF}"/>
                </c:ext>
              </c:extLst>
            </c:dLbl>
            <c:dLbl>
              <c:idx val="6"/>
              <c:layout>
                <c:manualLayout>
                  <c:x val="1.6663421790769798E-2"/>
                  <c:y val="4.07304150044430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126-42FA-9785-5F834EF7D2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'Su grado Identificación'!$A$20:$A$26</c:f>
              <c:strCache>
                <c:ptCount val="7"/>
                <c:pt idx="0">
                  <c:v>C1 La calidad consiste en desarrollar las capacidades del estudiante para avanzar en su propia transformación</c:v>
                </c:pt>
                <c:pt idx="1">
                  <c:v>C2 La calidad consiste en formar estudiantes capaces de asumir un compromiso social</c:v>
                </c:pt>
                <c:pt idx="2">
                  <c:v>C3 La calidad consiste en el cumplimiento de los objetivos y la misión que ha establecido la institución (perfil profesional, PEI, etc)</c:v>
                </c:pt>
                <c:pt idx="3">
                  <c:v>C4 La calidad consiste en satisfacer las expectativas de todos los involucrados (estudiantes, profesores, instituciones, padres de familia, sociedad)</c:v>
                </c:pt>
                <c:pt idx="4">
                  <c:v>C5 La calidad consiste en satisfacer las expectativas de los estudiantes y de los empleadores</c:v>
                </c:pt>
                <c:pt idx="5">
                  <c:v>C6 La calidad consiste en el cumplimiento y la mejora de estándares establecidos (pruebas estandarizadas, registro calificado, acreditación etc.)</c:v>
                </c:pt>
                <c:pt idx="6">
                  <c:v>C7 La calidad consiste en conseguir la eficiencia: obtener los mejores resultados al menor costo</c:v>
                </c:pt>
              </c:strCache>
            </c:strRef>
          </c:cat>
          <c:val>
            <c:numRef>
              <c:f>'Su grado Identificación'!$C$20:$C$26</c:f>
              <c:numCache>
                <c:formatCode>0%</c:formatCode>
                <c:ptCount val="7"/>
                <c:pt idx="0">
                  <c:v>0.8431509236667829</c:v>
                </c:pt>
                <c:pt idx="1">
                  <c:v>0.86545834785639597</c:v>
                </c:pt>
                <c:pt idx="2">
                  <c:v>0.85291042174973863</c:v>
                </c:pt>
                <c:pt idx="3">
                  <c:v>0.80062739630533286</c:v>
                </c:pt>
                <c:pt idx="4">
                  <c:v>0.7790170791216452</c:v>
                </c:pt>
                <c:pt idx="5">
                  <c:v>0.88253746950156853</c:v>
                </c:pt>
                <c:pt idx="6">
                  <c:v>0.70756361101429066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A126-42FA-9785-5F834EF7D2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0520128"/>
        <c:axId val="330520688"/>
      </c:radarChart>
      <c:catAx>
        <c:axId val="330520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30520688"/>
        <c:crosses val="autoZero"/>
        <c:auto val="1"/>
        <c:lblAlgn val="ctr"/>
        <c:lblOffset val="100"/>
        <c:noMultiLvlLbl val="0"/>
      </c:catAx>
      <c:valAx>
        <c:axId val="33052068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30520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136869116506561"/>
          <c:y val="0.84849542581523685"/>
          <c:w val="0.49726261766986884"/>
          <c:h val="5.16356090714978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CO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204046778510211"/>
          <c:y val="0.25049751391074193"/>
          <c:w val="0.4922496720636827"/>
          <c:h val="0.6870025197323410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EC6-4E0D-A523-80AB5685B62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EC6-4E0D-A523-80AB5685B62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EC6-4E0D-A523-80AB5685B62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EC6-4E0D-A523-80AB5685B62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EC6-4E0D-A523-80AB5685B62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EC6-4E0D-A523-80AB5685B622}"/>
              </c:ext>
            </c:extLst>
          </c:dPt>
          <c:dLbls>
            <c:dLbl>
              <c:idx val="0"/>
              <c:layout>
                <c:manualLayout>
                  <c:x val="7.554028978732448E-2"/>
                  <c:y val="-0.1319890813392853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EC6-4E0D-A523-80AB5685B622}"/>
                </c:ext>
              </c:extLst>
            </c:dLbl>
            <c:dLbl>
              <c:idx val="1"/>
              <c:layout>
                <c:manualLayout>
                  <c:x val="-1.2709388447462115E-2"/>
                  <c:y val="6.728212874050525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EC6-4E0D-A523-80AB5685B622}"/>
                </c:ext>
              </c:extLst>
            </c:dLbl>
            <c:dLbl>
              <c:idx val="3"/>
              <c:layout>
                <c:manualLayout>
                  <c:x val="-4.2279344300524185E-2"/>
                  <c:y val="-1.34930954343958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EC6-4E0D-A523-80AB5685B622}"/>
                </c:ext>
              </c:extLst>
            </c:dLbl>
            <c:dLbl>
              <c:idx val="4"/>
              <c:layout>
                <c:manualLayout>
                  <c:x val="3.1527498255847546E-2"/>
                  <c:y val="-6.873580250088653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EC6-4E0D-A523-80AB5685B622}"/>
                </c:ext>
              </c:extLst>
            </c:dLbl>
            <c:dLbl>
              <c:idx val="5"/>
              <c:layout>
                <c:manualLayout>
                  <c:x val="0.18705866094396181"/>
                  <c:y val="3.767947641923059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EC6-4E0D-A523-80AB5685B622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'Su grado Identificación'!$A$30:$A$35</c:f>
              <c:strCache>
                <c:ptCount val="6"/>
                <c:pt idx="0">
                  <c:v>Estudiante</c:v>
                </c:pt>
                <c:pt idx="1">
                  <c:v>Docente Catedrático</c:v>
                </c:pt>
                <c:pt idx="2">
                  <c:v>Administrativo</c:v>
                </c:pt>
                <c:pt idx="3">
                  <c:v>Docente de Planta</c:v>
                </c:pt>
                <c:pt idx="4">
                  <c:v>Egresado</c:v>
                </c:pt>
                <c:pt idx="5">
                  <c:v>Comunidad Externa</c:v>
                </c:pt>
              </c:strCache>
            </c:strRef>
          </c:cat>
          <c:val>
            <c:numRef>
              <c:f>'Su grado Identificación'!$B$30:$B$35</c:f>
              <c:numCache>
                <c:formatCode>General</c:formatCode>
                <c:ptCount val="6"/>
                <c:pt idx="0">
                  <c:v>2225</c:v>
                </c:pt>
                <c:pt idx="1">
                  <c:v>294</c:v>
                </c:pt>
                <c:pt idx="2">
                  <c:v>176</c:v>
                </c:pt>
                <c:pt idx="3">
                  <c:v>152</c:v>
                </c:pt>
                <c:pt idx="4">
                  <c:v>17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EC6-4E0D-A523-80AB5685B6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bg1"/>
          </a:solidFill>
        </a:defRPr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424778836556591"/>
          <c:y val="0.15649729681225744"/>
          <c:w val="0.6026845019237167"/>
          <c:h val="0.79241851178859046"/>
        </c:manualLayout>
      </c:layout>
      <c:radarChart>
        <c:radarStyle val="marker"/>
        <c:varyColors val="0"/>
        <c:ser>
          <c:idx val="0"/>
          <c:order val="0"/>
          <c:tx>
            <c:strRef>
              <c:f>Categoria!$B$1</c:f>
              <c:strCache>
                <c:ptCount val="1"/>
                <c:pt idx="0">
                  <c:v>Max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1668472372698517E-3"/>
                  <c:y val="4.55840455840455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1AE-4420-A9FE-F231D101832A}"/>
                </c:ext>
              </c:extLst>
            </c:dLbl>
            <c:dLbl>
              <c:idx val="1"/>
              <c:layout>
                <c:manualLayout>
                  <c:x val="-1.9501625135427952E-2"/>
                  <c:y val="2.84900284900284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1AE-4420-A9FE-F231D101832A}"/>
                </c:ext>
              </c:extLst>
            </c:dLbl>
            <c:dLbl>
              <c:idx val="2"/>
              <c:layout>
                <c:manualLayout>
                  <c:x val="-2.8169014084507123E-2"/>
                  <c:y val="-1.13960113960113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1AE-4420-A9FE-F231D101832A}"/>
                </c:ext>
              </c:extLst>
            </c:dLbl>
            <c:dLbl>
              <c:idx val="3"/>
              <c:layout>
                <c:manualLayout>
                  <c:x val="-7.9450147551674062E-17"/>
                  <c:y val="-4.55840455840455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1AE-4420-A9FE-F231D101832A}"/>
                </c:ext>
              </c:extLst>
            </c:dLbl>
            <c:dLbl>
              <c:idx val="4"/>
              <c:layout>
                <c:manualLayout>
                  <c:x val="1.9501625135427952E-2"/>
                  <c:y val="-1.70940170940170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1AE-4420-A9FE-F231D101832A}"/>
                </c:ext>
              </c:extLst>
            </c:dLbl>
            <c:dLbl>
              <c:idx val="5"/>
              <c:layout>
                <c:manualLayout>
                  <c:x val="1.9501625135427952E-2"/>
                  <c:y val="1.70940170940170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1AE-4420-A9FE-F231D10183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Categoria!$A$2:$A$7</c:f>
              <c:strCache>
                <c:ptCount val="6"/>
                <c:pt idx="0">
                  <c:v>Entorno e Infraestructura</c:v>
                </c:pt>
                <c:pt idx="1">
                  <c:v>Energía y Cambio Climático</c:v>
                </c:pt>
                <c:pt idx="2">
                  <c:v>Residuos</c:v>
                </c:pt>
                <c:pt idx="3">
                  <c:v>Agua</c:v>
                </c:pt>
                <c:pt idx="4">
                  <c:v>Transporte</c:v>
                </c:pt>
                <c:pt idx="5">
                  <c:v>Educación</c:v>
                </c:pt>
              </c:strCache>
            </c:strRef>
          </c:cat>
          <c:val>
            <c:numRef>
              <c:f>Categoria!$B$2:$B$7</c:f>
              <c:numCache>
                <c:formatCode>General</c:formatCode>
                <c:ptCount val="6"/>
                <c:pt idx="0">
                  <c:v>1500</c:v>
                </c:pt>
                <c:pt idx="1">
                  <c:v>2100</c:v>
                </c:pt>
                <c:pt idx="2">
                  <c:v>1800</c:v>
                </c:pt>
                <c:pt idx="3">
                  <c:v>1000</c:v>
                </c:pt>
                <c:pt idx="4">
                  <c:v>1800</c:v>
                </c:pt>
                <c:pt idx="5">
                  <c:v>1800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1AE-4420-A9FE-F231D101832A}"/>
            </c:ext>
          </c:extLst>
        </c:ser>
        <c:ser>
          <c:idx val="1"/>
          <c:order val="1"/>
          <c:tx>
            <c:strRef>
              <c:f>Categoria!$C$1</c:f>
              <c:strCache>
                <c:ptCount val="1"/>
                <c:pt idx="0">
                  <c:v>2017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Categoria!$A$2:$A$7</c:f>
              <c:strCache>
                <c:ptCount val="6"/>
                <c:pt idx="0">
                  <c:v>Entorno e Infraestructura</c:v>
                </c:pt>
                <c:pt idx="1">
                  <c:v>Energía y Cambio Climático</c:v>
                </c:pt>
                <c:pt idx="2">
                  <c:v>Residuos</c:v>
                </c:pt>
                <c:pt idx="3">
                  <c:v>Agua</c:v>
                </c:pt>
                <c:pt idx="4">
                  <c:v>Transporte</c:v>
                </c:pt>
                <c:pt idx="5">
                  <c:v>Educación</c:v>
                </c:pt>
              </c:strCache>
            </c:strRef>
          </c:cat>
          <c:val>
            <c:numRef>
              <c:f>Categoria!$C$2:$C$7</c:f>
              <c:numCache>
                <c:formatCode>General</c:formatCode>
                <c:ptCount val="6"/>
                <c:pt idx="0">
                  <c:v>646</c:v>
                </c:pt>
                <c:pt idx="1">
                  <c:v>725</c:v>
                </c:pt>
                <c:pt idx="2">
                  <c:v>648</c:v>
                </c:pt>
                <c:pt idx="3">
                  <c:v>145</c:v>
                </c:pt>
                <c:pt idx="4">
                  <c:v>361</c:v>
                </c:pt>
                <c:pt idx="5">
                  <c:v>676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1AE-4420-A9FE-F231D101832A}"/>
            </c:ext>
          </c:extLst>
        </c:ser>
        <c:ser>
          <c:idx val="2"/>
          <c:order val="2"/>
          <c:tx>
            <c:strRef>
              <c:f>Categoria!$D$1</c:f>
              <c:strCache>
                <c:ptCount val="1"/>
                <c:pt idx="0">
                  <c:v>2018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Categoria!$A$2:$A$7</c:f>
              <c:strCache>
                <c:ptCount val="6"/>
                <c:pt idx="0">
                  <c:v>Entorno e Infraestructura</c:v>
                </c:pt>
                <c:pt idx="1">
                  <c:v>Energía y Cambio Climático</c:v>
                </c:pt>
                <c:pt idx="2">
                  <c:v>Residuos</c:v>
                </c:pt>
                <c:pt idx="3">
                  <c:v>Agua</c:v>
                </c:pt>
                <c:pt idx="4">
                  <c:v>Transporte</c:v>
                </c:pt>
                <c:pt idx="5">
                  <c:v>Educación</c:v>
                </c:pt>
              </c:strCache>
            </c:strRef>
          </c:cat>
          <c:val>
            <c:numRef>
              <c:f>Categoria!$D$2:$D$7</c:f>
              <c:numCache>
                <c:formatCode>General</c:formatCode>
                <c:ptCount val="6"/>
                <c:pt idx="0">
                  <c:v>700</c:v>
                </c:pt>
                <c:pt idx="1">
                  <c:v>750</c:v>
                </c:pt>
                <c:pt idx="2">
                  <c:v>600</c:v>
                </c:pt>
                <c:pt idx="3">
                  <c:v>450</c:v>
                </c:pt>
                <c:pt idx="4">
                  <c:v>775</c:v>
                </c:pt>
                <c:pt idx="5">
                  <c:v>750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1AE-4420-A9FE-F231D101832A}"/>
            </c:ext>
          </c:extLst>
        </c:ser>
        <c:ser>
          <c:idx val="3"/>
          <c:order val="3"/>
          <c:tx>
            <c:strRef>
              <c:f>Categoria!$E$1</c:f>
              <c:strCache>
                <c:ptCount val="1"/>
                <c:pt idx="0">
                  <c:v>2019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Categoria!$A$2:$A$7</c:f>
              <c:strCache>
                <c:ptCount val="6"/>
                <c:pt idx="0">
                  <c:v>Entorno e Infraestructura</c:v>
                </c:pt>
                <c:pt idx="1">
                  <c:v>Energía y Cambio Climático</c:v>
                </c:pt>
                <c:pt idx="2">
                  <c:v>Residuos</c:v>
                </c:pt>
                <c:pt idx="3">
                  <c:v>Agua</c:v>
                </c:pt>
                <c:pt idx="4">
                  <c:v>Transporte</c:v>
                </c:pt>
                <c:pt idx="5">
                  <c:v>Educación</c:v>
                </c:pt>
              </c:strCache>
            </c:strRef>
          </c:cat>
          <c:val>
            <c:numRef>
              <c:f>Categoria!$E$2:$E$7</c:f>
              <c:numCache>
                <c:formatCode>General</c:formatCode>
                <c:ptCount val="6"/>
                <c:pt idx="0">
                  <c:v>900</c:v>
                </c:pt>
                <c:pt idx="1">
                  <c:v>850</c:v>
                </c:pt>
                <c:pt idx="2">
                  <c:v>450</c:v>
                </c:pt>
                <c:pt idx="3">
                  <c:v>600</c:v>
                </c:pt>
                <c:pt idx="4">
                  <c:v>850</c:v>
                </c:pt>
                <c:pt idx="5">
                  <c:v>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1AE-4420-A9FE-F231D101832A}"/>
            </c:ext>
          </c:extLst>
        </c:ser>
        <c:ser>
          <c:idx val="4"/>
          <c:order val="4"/>
          <c:tx>
            <c:strRef>
              <c:f>Categoria!$F$1</c:f>
              <c:strCache>
                <c:ptCount val="1"/>
                <c:pt idx="0">
                  <c:v>2020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7.9450147551674062E-17"/>
                  <c:y val="4.27350427350427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1AE-4420-A9FE-F231D101832A}"/>
                </c:ext>
              </c:extLst>
            </c:dLbl>
            <c:dLbl>
              <c:idx val="1"/>
              <c:layout>
                <c:manualLayout>
                  <c:x val="-2.1668472372697724E-2"/>
                  <c:y val="2.5641025641025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1AE-4420-A9FE-F231D101832A}"/>
                </c:ext>
              </c:extLst>
            </c:dLbl>
            <c:dLbl>
              <c:idx val="2"/>
              <c:layout>
                <c:manualLayout>
                  <c:x val="-8.6673889490790895E-3"/>
                  <c:y val="-2.27920227920227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1AE-4420-A9FE-F231D101832A}"/>
                </c:ext>
              </c:extLst>
            </c:dLbl>
            <c:dLbl>
              <c:idx val="3"/>
              <c:layout>
                <c:manualLayout>
                  <c:x val="4.3336944745394658E-3"/>
                  <c:y val="-5.41310541310541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1AE-4420-A9FE-F231D101832A}"/>
                </c:ext>
              </c:extLst>
            </c:dLbl>
            <c:dLbl>
              <c:idx val="4"/>
              <c:layout>
                <c:manualLayout>
                  <c:x val="2.3835319609967535E-2"/>
                  <c:y val="-1.42450142450142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1AE-4420-A9FE-F231D101832A}"/>
                </c:ext>
              </c:extLst>
            </c:dLbl>
            <c:dLbl>
              <c:idx val="5"/>
              <c:layout>
                <c:manualLayout>
                  <c:x val="3.250270855904655E-2"/>
                  <c:y val="8.54700854700854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1AE-4420-A9FE-F231D10183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Categoria!$A$2:$A$7</c:f>
              <c:strCache>
                <c:ptCount val="6"/>
                <c:pt idx="0">
                  <c:v>Entorno e Infraestructura</c:v>
                </c:pt>
                <c:pt idx="1">
                  <c:v>Energía y Cambio Climático</c:v>
                </c:pt>
                <c:pt idx="2">
                  <c:v>Residuos</c:v>
                </c:pt>
                <c:pt idx="3">
                  <c:v>Agua</c:v>
                </c:pt>
                <c:pt idx="4">
                  <c:v>Transporte</c:v>
                </c:pt>
                <c:pt idx="5">
                  <c:v>Educación</c:v>
                </c:pt>
              </c:strCache>
            </c:strRef>
          </c:cat>
          <c:val>
            <c:numRef>
              <c:f>Categoria!$F$2:$F$7</c:f>
              <c:numCache>
                <c:formatCode>General</c:formatCode>
                <c:ptCount val="6"/>
                <c:pt idx="0">
                  <c:v>1000</c:v>
                </c:pt>
                <c:pt idx="1">
                  <c:v>850</c:v>
                </c:pt>
                <c:pt idx="2">
                  <c:v>525</c:v>
                </c:pt>
                <c:pt idx="3">
                  <c:v>650</c:v>
                </c:pt>
                <c:pt idx="4">
                  <c:v>1050</c:v>
                </c:pt>
                <c:pt idx="5">
                  <c:v>1275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1AE-4420-A9FE-F231D10183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0566959"/>
        <c:axId val="766946863"/>
      </c:radarChart>
      <c:catAx>
        <c:axId val="7305669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766946863"/>
        <c:crosses val="autoZero"/>
        <c:auto val="1"/>
        <c:lblAlgn val="ctr"/>
        <c:lblOffset val="100"/>
        <c:noMultiLvlLbl val="0"/>
      </c:catAx>
      <c:valAx>
        <c:axId val="766946863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305669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179848320693394"/>
          <c:y val="0.42542566794535303"/>
          <c:w val="0.10452871072589383"/>
          <c:h val="0.240316755277385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6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C47-4F08-9A36-FFD63080AB1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C47-4F08-9A36-FFD63080AB1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C47-4F08-9A36-FFD63080AB18}"/>
              </c:ext>
            </c:extLst>
          </c:dPt>
          <c:dLbls>
            <c:dLbl>
              <c:idx val="0"/>
              <c:layout>
                <c:manualLayout>
                  <c:x val="-6.627639237709089E-2"/>
                  <c:y val="-0.2032949910655066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5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F518645-09FA-4B3E-952A-B0FAB584A5ED}" type="CATEGORYNAME">
                      <a:rPr lang="en-US" sz="1200" b="1"/>
                      <a:pPr>
                        <a:defRPr sz="1050"/>
                      </a:pPr>
                      <a:t>[NOMBRE DE CATEGORÍA]</a:t>
                    </a:fld>
                    <a:r>
                      <a:rPr lang="en-US" sz="1200" baseline="0" dirty="0"/>
                      <a:t>
</a:t>
                    </a:r>
                    <a:fld id="{0DD8E8A7-F604-4C92-9E2A-7A987E19B8D0}" type="PERCENTAGE">
                      <a:rPr lang="en-US" sz="2400" b="1" baseline="0"/>
                      <a:pPr>
                        <a:defRPr sz="1050"/>
                      </a:pPr>
                      <a:t>[PORCENTAJE]</a:t>
                    </a:fld>
                    <a:endParaRPr lang="en-US" sz="12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527334673681415"/>
                      <c:h val="0.3444519955517113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C47-4F08-9A36-FFD63080AB18}"/>
                </c:ext>
              </c:extLst>
            </c:dLbl>
            <c:dLbl>
              <c:idx val="1"/>
              <c:layout>
                <c:manualLayout>
                  <c:x val="5.789581402068307E-2"/>
                  <c:y val="0.1553304442993062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884E3F4-F779-4B11-A95D-695FB9C1985E}" type="CATEGORYNAME">
                      <a:rPr lang="en-US" b="1"/>
                      <a:pPr>
                        <a:defRPr sz="1200" b="1"/>
                      </a:pPr>
                      <a:t>[NOMBRE DE CATEGORÍA]</a:t>
                    </a:fld>
                    <a:r>
                      <a:rPr lang="en-US" b="1" baseline="0" dirty="0"/>
                      <a:t>
</a:t>
                    </a:r>
                    <a:fld id="{FD508030-382D-48BD-8930-3E7F97293B18}" type="PERCENTAGE">
                      <a:rPr lang="en-US" sz="1800" b="1" baseline="0"/>
                      <a:pPr>
                        <a:defRPr sz="1200" b="1"/>
                      </a:pPr>
                      <a:t>[PORCENTAJE]</a:t>
                    </a:fld>
                    <a:endParaRPr lang="en-US" b="1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C47-4F08-9A36-FFD63080AB18}"/>
                </c:ext>
              </c:extLst>
            </c:dLbl>
            <c:dLbl>
              <c:idx val="2"/>
              <c:layout>
                <c:manualLayout>
                  <c:x val="-7.5106136820581232E-2"/>
                  <c:y val="3.652223443486428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926C315-6B51-4B18-BBD6-30BBB77AE2EA}" type="CATEGORYNAME">
                      <a:rPr lang="en-US" sz="1200" b="1"/>
                      <a:pPr>
                        <a:defRPr sz="1200"/>
                      </a:pPr>
                      <a:t>[NOMBRE DE CATEGORÍA]</a:t>
                    </a:fld>
                    <a:r>
                      <a:rPr lang="en-US" sz="1200" baseline="0" dirty="0"/>
                      <a:t>
</a:t>
                    </a:r>
                    <a:fld id="{1A3484B4-600F-4836-8648-14712A3D753A}" type="PERCENTAGE">
                      <a:rPr lang="en-US" sz="1200" b="1" baseline="0"/>
                      <a:pPr>
                        <a:defRPr sz="1200"/>
                      </a:pPr>
                      <a:t>[PORCENTAJE]</a:t>
                    </a:fld>
                    <a:endParaRPr lang="en-US" sz="12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C47-4F08-9A36-FFD63080AB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'[Encuesta de Alineación _#Unimagdalena2030(1-70) (1).xlsx]Hoja1'!$G$1:$G$3</c:f>
              <c:strCache>
                <c:ptCount val="3"/>
                <c:pt idx="0">
                  <c:v>Administrativos</c:v>
                </c:pt>
                <c:pt idx="1">
                  <c:v>Docentes</c:v>
                </c:pt>
                <c:pt idx="2">
                  <c:v>Estudiantes</c:v>
                </c:pt>
              </c:strCache>
            </c:strRef>
          </c:cat>
          <c:val>
            <c:numRef>
              <c:f>'[Encuesta de Alineación _#Unimagdalena2030(1-70) (1).xlsx]Hoja1'!$H$1:$H$3</c:f>
              <c:numCache>
                <c:formatCode>General</c:formatCode>
                <c:ptCount val="3"/>
                <c:pt idx="0">
                  <c:v>51</c:v>
                </c:pt>
                <c:pt idx="1">
                  <c:v>17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C47-4F08-9A36-FFD63080AB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[Libro1]Hoja2!TablaDinámica17</c:name>
    <c:fmtId val="10"/>
  </c:pivotSource>
  <c:chart>
    <c:autoTitleDeleted val="1"/>
    <c:pivotFmts>
      <c:pivotFmt>
        <c:idx val="0"/>
      </c:pivotFmt>
      <c:pivotFmt>
        <c:idx val="1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 w="19050">
            <a:noFill/>
          </a:ln>
          <a:effectLst/>
        </c:spPr>
        <c:marker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2700">
              <a:solidFill>
                <a:schemeClr val="lt2"/>
              </a:solidFill>
              <a:round/>
            </a:ln>
            <a:effectLst/>
          </c:spPr>
        </c:marker>
        <c:dLbl>
          <c:idx val="0"/>
          <c:dLblPos val="in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 w="19050">
            <a:noFill/>
          </a:ln>
          <a:effectLst/>
        </c:spPr>
        <c:marker>
          <c:symbol val="none"/>
        </c:marker>
      </c:pivotFmt>
      <c:pivotFmt>
        <c:idx val="3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in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 w="1905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in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 w="19050">
            <a:noFill/>
          </a:ln>
          <a:effectLst/>
        </c:spPr>
      </c:pivotFmt>
      <c:pivotFmt>
        <c:idx val="6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 w="19050">
            <a:noFill/>
          </a:ln>
          <a:effectLst/>
        </c:spPr>
      </c:pivotFmt>
      <c:pivotFmt>
        <c:idx val="7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 w="19050">
            <a:noFill/>
          </a:ln>
          <a:effectLst/>
        </c:spPr>
      </c:pivotFmt>
      <c:pivotFmt>
        <c:idx val="8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 w="1905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dLblPos val="in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 w="19050">
            <a:noFill/>
          </a:ln>
          <a:effectLst/>
        </c:spPr>
      </c:pivotFmt>
      <c:pivotFmt>
        <c:idx val="10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 w="19050">
            <a:noFill/>
          </a:ln>
          <a:effectLst/>
        </c:spPr>
      </c:pivotFmt>
      <c:pivotFmt>
        <c:idx val="11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 w="19050">
            <a:noFill/>
          </a:ln>
          <a:effectLst/>
        </c:spPr>
      </c:pivotFmt>
    </c:pivotFmts>
    <c:plotArea>
      <c:layout/>
      <c:pieChart>
        <c:varyColors val="1"/>
        <c:ser>
          <c:idx val="0"/>
          <c:order val="0"/>
          <c:tx>
            <c:strRef>
              <c:f>Hoja2!$B$3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2A-4FC9-9BA1-FA188E54747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2A-4FC9-9BA1-FA188E54747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62A-4FC9-9BA1-FA188E547470}"/>
              </c:ext>
            </c:extLst>
          </c:dPt>
          <c:dLbls>
            <c:dLbl>
              <c:idx val="0"/>
              <c:layout>
                <c:manualLayout>
                  <c:x val="-0.18851448715969329"/>
                  <c:y val="-6.1315500531213409E-2"/>
                </c:manualLayout>
              </c:layout>
              <c:tx>
                <c:rich>
                  <a:bodyPr/>
                  <a:lstStyle/>
                  <a:p>
                    <a:fld id="{9F2575A7-39A8-4C0C-B5AB-3DCD797D313C}" type="CATEGORYNAME">
                      <a:rPr lang="en-US" sz="1600" b="1"/>
                      <a:pPr/>
                      <a:t>[NOMBRE DE CATEGORÍA]</a:t>
                    </a:fld>
                    <a:r>
                      <a:rPr lang="en-US" baseline="0" dirty="0"/>
                      <a:t>
</a:t>
                    </a:r>
                    <a:fld id="{F5049CFF-817E-4B0B-8F39-7E673CBA4FFA}" type="PERCENTAGE">
                      <a:rPr lang="en-US" sz="2400" b="1" baseline="0"/>
                      <a:pPr/>
                      <a:t>[PORCENTAJE]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967320261437906"/>
                      <c:h val="0.3369343255554583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62A-4FC9-9BA1-FA188E547470}"/>
                </c:ext>
              </c:extLst>
            </c:dLbl>
            <c:dLbl>
              <c:idx val="1"/>
              <c:layout>
                <c:manualLayout>
                  <c:x val="0.17999819875456743"/>
                  <c:y val="7.14983773547303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638A863-D561-44B5-92E4-513FACFE1A50}" type="CATEGORYNAME">
                      <a:rPr lang="en-US" sz="1400" b="1"/>
                      <a:pPr>
                        <a:defRPr sz="1400"/>
                      </a:pPr>
                      <a:t>[NOMBRE DE CATEGORÍA]</a:t>
                    </a:fld>
                    <a:r>
                      <a:rPr lang="en-US" sz="1400" b="1" baseline="0" dirty="0"/>
                      <a:t>
</a:t>
                    </a:r>
                    <a:fld id="{65F4ED16-4591-4F5D-87DB-31DBA18E2F74}" type="PERCENTAGE">
                      <a:rPr lang="en-US" sz="1600" b="1" baseline="0"/>
                      <a:pPr>
                        <a:defRPr sz="1400"/>
                      </a:pPr>
                      <a:t>[PORCENTAJE]</a:t>
                    </a:fld>
                    <a:endParaRPr lang="en-US" sz="1400" b="1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62A-4FC9-9BA1-FA188E54747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62A-4FC9-9BA1-FA188E5474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Hoja2!$A$4:$A$7</c:f>
              <c:strCache>
                <c:ptCount val="3"/>
                <c:pt idx="0">
                  <c:v>De acuerdo</c:v>
                </c:pt>
                <c:pt idx="1">
                  <c:v>Muy de acuerdo</c:v>
                </c:pt>
                <c:pt idx="2">
                  <c:v>Ni de acuerdo, ni en desacuerdo </c:v>
                </c:pt>
              </c:strCache>
            </c:strRef>
          </c:cat>
          <c:val>
            <c:numRef>
              <c:f>Hoja2!$B$4:$B$7</c:f>
              <c:numCache>
                <c:formatCode>General</c:formatCode>
                <c:ptCount val="3"/>
                <c:pt idx="0">
                  <c:v>39</c:v>
                </c:pt>
                <c:pt idx="1">
                  <c:v>30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62A-4FC9-9BA1-FA188E547470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[Libro1]Hoja2!TablaDinámica19</c:name>
    <c:fmtId val="7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</c:pivotFmt>
      <c:pivotFmt>
        <c:idx val="1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/>
      <c:pieChart>
        <c:varyColors val="1"/>
        <c:ser>
          <c:idx val="0"/>
          <c:order val="0"/>
          <c:tx>
            <c:strRef>
              <c:f>Hoja2!$B$51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D53-4A47-8987-399BC62FABA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D53-4A47-8987-399BC62FABA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D53-4A47-8987-399BC62FABA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D53-4A47-8987-399BC62FABA7}"/>
              </c:ext>
            </c:extLst>
          </c:dPt>
          <c:dLbls>
            <c:dLbl>
              <c:idx val="0"/>
              <c:layout>
                <c:manualLayout>
                  <c:x val="-0.19393939393939394"/>
                  <c:y val="-1.689223429369523E-2"/>
                </c:manualLayout>
              </c:layout>
              <c:tx>
                <c:rich>
                  <a:bodyPr/>
                  <a:lstStyle/>
                  <a:p>
                    <a:fld id="{D2BD73C6-7FF6-4CCC-A345-094CB17D4F6F}" type="CATEGORYNAME">
                      <a:rPr lang="en-US" sz="1400" b="1"/>
                      <a:pPr/>
                      <a:t>[NOMBRE DE CATEGORÍA]</a:t>
                    </a:fld>
                    <a:r>
                      <a:rPr lang="en-US" baseline="0" dirty="0"/>
                      <a:t>
</a:t>
                    </a:r>
                    <a:fld id="{C5AB83E4-9491-4D22-9289-10C5759A1D94}" type="PERCENTAGE">
                      <a:rPr lang="en-US" sz="2400" b="1" baseline="0"/>
                      <a:pPr/>
                      <a:t>[PORCENTAJE]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57575757575758"/>
                      <c:h val="0.2629253340254860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D53-4A47-8987-399BC62FABA7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2D53-4A47-8987-399BC62FABA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D53-4A47-8987-399BC62FABA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D53-4A47-8987-399BC62FAB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Hoja2!$A$52:$A$56</c:f>
              <c:strCache>
                <c:ptCount val="4"/>
                <c:pt idx="0">
                  <c:v>De acuerdo</c:v>
                </c:pt>
                <c:pt idx="1">
                  <c:v>Muy de acuerdo</c:v>
                </c:pt>
                <c:pt idx="2">
                  <c:v>Muy en desacuerdo</c:v>
                </c:pt>
                <c:pt idx="3">
                  <c:v>Ni de acuerdo, ni en desacuerdo </c:v>
                </c:pt>
              </c:strCache>
            </c:strRef>
          </c:cat>
          <c:val>
            <c:numRef>
              <c:f>Hoja2!$B$52:$B$56</c:f>
              <c:numCache>
                <c:formatCode>General</c:formatCode>
                <c:ptCount val="4"/>
                <c:pt idx="0">
                  <c:v>39</c:v>
                </c:pt>
                <c:pt idx="1">
                  <c:v>29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D53-4A47-8987-399BC62FAB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[Libro1]Hoja2!TablaDinámica20</c:name>
    <c:fmtId val="10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</c:pivotFmt>
      <c:pivotFmt>
        <c:idx val="1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/>
      <c:pieChart>
        <c:varyColors val="1"/>
        <c:ser>
          <c:idx val="0"/>
          <c:order val="0"/>
          <c:tx>
            <c:strRef>
              <c:f>Hoja2!$B$75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4C0-497E-A260-0008A297D9D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4C0-497E-A260-0008A297D9D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4C0-497E-A260-0008A297D9DC}"/>
              </c:ext>
            </c:extLst>
          </c:dPt>
          <c:dLbls>
            <c:dLbl>
              <c:idx val="0"/>
              <c:layout>
                <c:manualLayout>
                  <c:x val="-0.18092249925554008"/>
                  <c:y val="0.1528787722305991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6891AFF-B355-4799-A7B5-F72AD6523BC9}" type="CATEGORYNAME">
                      <a:rPr lang="en-US" sz="1400"/>
                      <a:pPr>
                        <a:defRPr sz="1200" b="1"/>
                      </a:pPr>
                      <a:t>[NOMBRE DE CATEGORÍA]</a:t>
                    </a:fld>
                    <a:r>
                      <a:rPr lang="en-US" baseline="0" dirty="0"/>
                      <a:t>
</a:t>
                    </a:r>
                    <a:fld id="{AF0C6BE7-37E7-4B3C-B649-37982FD0304F}" type="PERCENTAGE">
                      <a:rPr lang="en-US" sz="1600" baseline="0"/>
                      <a:pPr>
                        <a:defRPr sz="1200" b="1"/>
                      </a:pPr>
                      <a:t>[PORCENTAJE]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199545720576959"/>
                      <c:h val="0.3182380952380952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4C0-497E-A260-0008A297D9DC}"/>
                </c:ext>
              </c:extLst>
            </c:dLbl>
            <c:dLbl>
              <c:idx val="1"/>
              <c:layout>
                <c:manualLayout>
                  <c:x val="0.20916059321021863"/>
                  <c:y val="-9.247392229359882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F11AF8E-004E-4197-919B-D993669C0D3F}" type="CATEGORYNAME">
                      <a:rPr lang="en-US" sz="1400"/>
                      <a:pPr>
                        <a:defRPr sz="1400" b="1"/>
                      </a:pPr>
                      <a:t>[NOMBRE DE CATEGORÍA]</a:t>
                    </a:fld>
                    <a:r>
                      <a:rPr lang="en-US" sz="1400" baseline="0" dirty="0"/>
                      <a:t>
</a:t>
                    </a:r>
                    <a:fld id="{0DAD29FF-E940-4F5B-898F-9052887CF29A}" type="PERCENTAGE">
                      <a:rPr lang="en-US" sz="2400" baseline="0"/>
                      <a:pPr>
                        <a:defRPr sz="1400" b="1"/>
                      </a:pPr>
                      <a:t>[PORCENTAJE]</a:t>
                    </a:fld>
                    <a:endParaRPr lang="en-US" sz="14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652062542961196"/>
                      <c:h val="0.4042777766302439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4C0-497E-A260-0008A297D9DC}"/>
                </c:ext>
              </c:extLst>
            </c:dLbl>
            <c:dLbl>
              <c:idx val="2"/>
              <c:layout>
                <c:manualLayout>
                  <c:x val="-4.228466701769678E-2"/>
                  <c:y val="0.1726400449943757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4C0-497E-A260-0008A297D9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Hoja2!$A$76:$A$79</c:f>
              <c:strCache>
                <c:ptCount val="3"/>
                <c:pt idx="0">
                  <c:v>De acuerdo</c:v>
                </c:pt>
                <c:pt idx="1">
                  <c:v>Muy de acuerdo</c:v>
                </c:pt>
                <c:pt idx="2">
                  <c:v>Ni de acuerdo, ni en desacuerdo </c:v>
                </c:pt>
              </c:strCache>
            </c:strRef>
          </c:cat>
          <c:val>
            <c:numRef>
              <c:f>Hoja2!$B$76:$B$79</c:f>
              <c:numCache>
                <c:formatCode>General</c:formatCode>
                <c:ptCount val="3"/>
                <c:pt idx="0">
                  <c:v>27</c:v>
                </c:pt>
                <c:pt idx="1">
                  <c:v>35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4C0-497E-A260-0008A297D9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[Libro1]Hoja2!TablaDinámica21</c:name>
    <c:fmtId val="15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</c:pivotFmt>
      <c:pivotFmt>
        <c:idx val="1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/>
      <c:pieChart>
        <c:varyColors val="1"/>
        <c:ser>
          <c:idx val="0"/>
          <c:order val="0"/>
          <c:tx>
            <c:strRef>
              <c:f>Hoja2!$B$98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D16-4E74-8CC3-935E6507C19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D16-4E74-8CC3-935E6507C19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D16-4E74-8CC3-935E6507C19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D16-4E74-8CC3-935E6507C19B}"/>
              </c:ext>
            </c:extLst>
          </c:dPt>
          <c:dLbls>
            <c:dLbl>
              <c:idx val="0"/>
              <c:layout>
                <c:manualLayout>
                  <c:x val="-0.14371029495556231"/>
                  <c:y val="-7.796517089632702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3CD90B9-7ACD-43D7-B647-BB9DAB8727DA}" type="CATEGORYNAME">
                      <a:rPr lang="en-US" sz="1400" b="1"/>
                      <a:pPr>
                        <a:defRPr sz="1050" b="1"/>
                      </a:pPr>
                      <a:t>[NOMBRE DE CATEGORÍA]</a:t>
                    </a:fld>
                    <a:r>
                      <a:rPr lang="en-US" b="1" baseline="0" dirty="0"/>
                      <a:t>
</a:t>
                    </a:r>
                    <a:fld id="{CD6B2BB5-5558-4EEB-B316-1B999402E1D0}" type="PERCENTAGE">
                      <a:rPr lang="en-US" sz="2400" b="1" baseline="0"/>
                      <a:pPr>
                        <a:defRPr sz="1050" b="1"/>
                      </a:pPr>
                      <a:t>[PORCENTAJE]</a:t>
                    </a:fld>
                    <a:endParaRPr lang="en-US" b="1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838329135404075"/>
                      <c:h val="0.2733754364561410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D16-4E74-8CC3-935E6507C19B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AD16-4E74-8CC3-935E6507C19B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88316BC-7251-471A-9AB5-77AF85977C26}" type="CATEGORYNAME">
                      <a:rPr lang="en-US"/>
                      <a:pPr>
                        <a:defRPr sz="1100" b="1"/>
                      </a:pPr>
                      <a:t>[NOMBRE DE CATEGORÍA]</a:t>
                    </a:fld>
                    <a:r>
                      <a:rPr lang="en-US" baseline="0" dirty="0"/>
                      <a:t>
</a:t>
                    </a:r>
                    <a:fld id="{B6D42579-8106-440A-A884-B6CED85ACCF5}" type="PERCENTAGE">
                      <a:rPr lang="en-US" sz="1600" baseline="0"/>
                      <a:pPr>
                        <a:defRPr sz="1100" b="1"/>
                      </a:pPr>
                      <a:t>[PORCENTAJE]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D16-4E74-8CC3-935E6507C19B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D16-4E74-8CC3-935E6507C1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Hoja2!$A$99:$A$103</c:f>
              <c:strCache>
                <c:ptCount val="4"/>
                <c:pt idx="0">
                  <c:v>De acuerdo</c:v>
                </c:pt>
                <c:pt idx="1">
                  <c:v>En desacuerdo</c:v>
                </c:pt>
                <c:pt idx="2">
                  <c:v>Muy de acuerdo</c:v>
                </c:pt>
                <c:pt idx="3">
                  <c:v>Ni de acuerdo, ni en desacuerdo </c:v>
                </c:pt>
              </c:strCache>
            </c:strRef>
          </c:cat>
          <c:val>
            <c:numRef>
              <c:f>Hoja2!$B$99:$B$103</c:f>
              <c:numCache>
                <c:formatCode>General</c:formatCode>
                <c:ptCount val="4"/>
                <c:pt idx="0">
                  <c:v>40</c:v>
                </c:pt>
                <c:pt idx="1">
                  <c:v>1</c:v>
                </c:pt>
                <c:pt idx="2">
                  <c:v>28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D16-4E74-8CC3-935E6507C1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[Libro1]Hoja2!TablaDinámica18</c:name>
    <c:fmtId val="11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dLbl>
          <c:idx val="0"/>
          <c:layout>
            <c:manualLayout>
              <c:x val="-9.77312498364733E-2"/>
              <c:y val="-0.15044351940083922"/>
            </c:manualLayout>
          </c:layout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1F212007-BC84-4804-BB5C-0D1EE0C17775}" type="CATEGORYNAME">
                  <a:rPr lang="en-US" sz="1400" b="1"/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[NOMBRE DE CATEGORÍA]</a:t>
                </a:fld>
                <a:r>
                  <a:rPr lang="en-US" sz="1400" b="1" baseline="0"/>
                  <a:t>; </a:t>
                </a:r>
                <a:fld id="{03A4762C-B269-4A40-83EA-7CB20BFF5FB4}" type="PERCENTAGE">
                  <a:rPr lang="en-US" sz="1400" b="1" baseline="0"/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[PORCENTAJE]</a:t>
                </a:fld>
                <a:endParaRPr lang="en-US" sz="1400" b="1" baseline="0"/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2547993299308054"/>
                  <c:h val="0.22929936305732485"/>
                </c:manualLayout>
              </c15:layout>
              <c15:dlblFieldTable/>
              <c15:showDataLabelsRange val="0"/>
            </c:ext>
          </c:extLst>
        </c:dLbl>
      </c:pivotFmt>
      <c:pivotFmt>
        <c:idx val="2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dLbl>
          <c:idx val="0"/>
          <c:layout>
            <c:manualLayout>
              <c:x val="2.7923214238992438E-3"/>
              <c:y val="-4.9605296153267468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25130892815093137"/>
                  <c:h val="0.13694267515923567"/>
                </c:manualLayout>
              </c15:layout>
            </c:ext>
          </c:extLst>
        </c:dLbl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9.77312498364733E-2"/>
              <c:y val="-0.15044351940083922"/>
            </c:manualLayout>
          </c:layout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1F212007-BC84-4804-BB5C-0D1EE0C17775}" type="CATEGORYNAME">
                  <a:rPr lang="en-US" sz="1400" b="1"/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[NOMBRE DE CATEGORÍA]</a:t>
                </a:fld>
                <a:r>
                  <a:rPr lang="en-US" sz="1400" b="1" baseline="0"/>
                  <a:t>; </a:t>
                </a:r>
                <a:fld id="{03A4762C-B269-4A40-83EA-7CB20BFF5FB4}" type="PERCENTAGE">
                  <a:rPr lang="en-US" sz="1400" b="1" baseline="0"/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[PORCENTAJE]</a:t>
                </a:fld>
                <a:endParaRPr lang="en-US" sz="1400" b="1" baseline="0"/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2547993299308054"/>
                  <c:h val="0.22929936305732485"/>
                </c:manualLayout>
              </c15:layout>
              <c15:dlblFieldTable/>
              <c15:showDataLabelsRange val="0"/>
            </c:ext>
          </c:extLst>
        </c:dLbl>
      </c:pivotFmt>
      <c:pivotFmt>
        <c:idx val="5"/>
        <c:spPr>
          <a:solidFill>
            <a:schemeClr val="accent2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2.7923214238992438E-3"/>
              <c:y val="-4.9605296153267468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25130892815093137"/>
                  <c:h val="0.13694267515923567"/>
                </c:manualLayout>
              </c15:layout>
            </c:ext>
          </c:extLst>
        </c:dLbl>
      </c:pivotFmt>
      <c:pivotFmt>
        <c:idx val="6"/>
        <c:spPr>
          <a:solidFill>
            <a:schemeClr val="accent4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9.77312498364733E-2"/>
              <c:y val="-0.15044351940083922"/>
            </c:manualLayout>
          </c:layout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1F212007-BC84-4804-BB5C-0D1EE0C17775}" type="CATEGORYNAME">
                  <a:rPr lang="en-US" sz="1400" b="1"/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[NOMBRE DE CATEGORÍA]</a:t>
                </a:fld>
                <a:r>
                  <a:rPr lang="en-US" sz="1400" b="1" baseline="0"/>
                  <a:t>; </a:t>
                </a:r>
                <a:fld id="{03A4762C-B269-4A40-83EA-7CB20BFF5FB4}" type="PERCENTAGE">
                  <a:rPr lang="en-US" sz="1400" b="1" baseline="0"/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[PORCENTAJE]</a:t>
                </a:fld>
                <a:endParaRPr lang="en-US" sz="1400" b="1" baseline="0"/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2547993299308054"/>
                  <c:h val="0.22929936305732485"/>
                </c:manualLayout>
              </c15:layout>
              <c15:dlblFieldTable/>
              <c15:showDataLabelsRange val="0"/>
            </c:ext>
          </c:extLst>
        </c:dLbl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2.7923214238992438E-3"/>
              <c:y val="-4.9605296153267468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25130892815093137"/>
                  <c:h val="0.13694267515923567"/>
                </c:manualLayout>
              </c15:layout>
            </c:ext>
          </c:extLst>
        </c:dLbl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9.77312498364733E-2"/>
              <c:y val="-0.15044351940083922"/>
            </c:manualLayout>
          </c:layout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1F212007-BC84-4804-BB5C-0D1EE0C17775}" type="CATEGORYNAME">
                  <a:rPr lang="en-US" sz="1400" b="1"/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[NOMBRE DE CATEGORÍA]</a:t>
                </a:fld>
                <a:r>
                  <a:rPr lang="en-US" sz="1400" b="1" baseline="0"/>
                  <a:t>; </a:t>
                </a:r>
                <a:fld id="{03A4762C-B269-4A40-83EA-7CB20BFF5FB4}" type="PERCENTAGE">
                  <a:rPr lang="en-US" sz="1400" b="1" baseline="0"/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[PORCENTAJE]</a:t>
                </a:fld>
                <a:endParaRPr lang="en-US" sz="1400" b="1" baseline="0"/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2547993299308054"/>
                  <c:h val="0.22929936305732485"/>
                </c:manualLayout>
              </c15:layout>
              <c15:dlblFieldTable/>
              <c15:showDataLabelsRange val="0"/>
            </c:ext>
          </c:extLst>
        </c:dLbl>
      </c:pivotFmt>
      <c:pivotFmt>
        <c:idx val="1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2.7923214238992438E-3"/>
              <c:y val="-4.9605296153267468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25130892815093137"/>
                  <c:h val="0.13694267515923567"/>
                </c:manualLayout>
              </c15:layout>
            </c:ext>
          </c:extLst>
        </c:dLbl>
      </c:pivotFmt>
      <c:pivotFmt>
        <c:idx val="1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pieChart>
        <c:varyColors val="1"/>
        <c:ser>
          <c:idx val="0"/>
          <c:order val="0"/>
          <c:tx>
            <c:strRef>
              <c:f>Hoja2!$B$27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D3A-44C5-AF9F-87D6C0C7021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D3A-44C5-AF9F-87D6C0C7021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D3A-44C5-AF9F-87D6C0C7021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D3A-44C5-AF9F-87D6C0C7021B}"/>
              </c:ext>
            </c:extLst>
          </c:dPt>
          <c:dLbls>
            <c:dLbl>
              <c:idx val="0"/>
              <c:layout>
                <c:manualLayout>
                  <c:x val="-0.12650823994676658"/>
                  <c:y val="-0.13997922797442269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F212007-BC84-4804-BB5C-0D1EE0C17775}" type="CATEGORYNAME">
                      <a:rPr lang="en-US" sz="1600" b="1"/>
                      <a:pPr>
                        <a:defRPr sz="1600"/>
                      </a:pPr>
                      <a:t>[NOMBRE DE CATEGORÍA]</a:t>
                    </a:fld>
                    <a:r>
                      <a:rPr lang="en-US" sz="1600" b="1" baseline="0" dirty="0"/>
                      <a:t>; </a:t>
                    </a:r>
                    <a:fld id="{03A4762C-B269-4A40-83EA-7CB20BFF5FB4}" type="PERCENTAGE">
                      <a:rPr lang="en-US" sz="2400" b="1" baseline="0"/>
                      <a:pPr>
                        <a:defRPr sz="1600"/>
                      </a:pPr>
                      <a:t>[PORCENTAJE]</a:t>
                    </a:fld>
                    <a:endParaRPr lang="en-US" sz="1600" b="1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037873769710503"/>
                      <c:h val="0.3025493726988348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D3A-44C5-AF9F-87D6C0C7021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D3A-44C5-AF9F-87D6C0C7021B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D77F42F-37A5-44AF-804E-0F417812D448}" type="CATEGORYNAME">
                      <a:rPr lang="en-US"/>
                      <a:pPr>
                        <a:defRPr b="1"/>
                      </a:pPr>
                      <a:t>[NOMBRE DE CATEGORÍA]</a:t>
                    </a:fld>
                    <a:r>
                      <a:rPr lang="en-US" baseline="0" dirty="0"/>
                      <a:t>
</a:t>
                    </a:r>
                    <a:fld id="{222C861E-FCAE-429C-B63A-C44D1F965761}" type="PERCENTAGE">
                      <a:rPr lang="en-US" sz="1600" baseline="0"/>
                      <a:pPr>
                        <a:defRPr b="1"/>
                      </a:pPr>
                      <a:t>[PORCENTAJE]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D3A-44C5-AF9F-87D6C0C7021B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D3A-44C5-AF9F-87D6C0C702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Hoja2!$A$28:$A$32</c:f>
              <c:strCache>
                <c:ptCount val="4"/>
                <c:pt idx="0">
                  <c:v>De acuerdo</c:v>
                </c:pt>
                <c:pt idx="1">
                  <c:v>En desacuerdo</c:v>
                </c:pt>
                <c:pt idx="2">
                  <c:v>Muy de acuerdo</c:v>
                </c:pt>
                <c:pt idx="3">
                  <c:v>Ni de acuerdo, ni en desacuerdo </c:v>
                </c:pt>
              </c:strCache>
            </c:strRef>
          </c:cat>
          <c:val>
            <c:numRef>
              <c:f>Hoja2!$B$28:$B$32</c:f>
              <c:numCache>
                <c:formatCode>General</c:formatCode>
                <c:ptCount val="4"/>
                <c:pt idx="0">
                  <c:v>40</c:v>
                </c:pt>
                <c:pt idx="1">
                  <c:v>1</c:v>
                </c:pt>
                <c:pt idx="2">
                  <c:v>27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D3A-44C5-AF9F-87D6C0C702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CO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image" Target="../media/image32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0.17298</cdr:x>
      <cdr:y>0</cdr:y>
    </cdr:from>
    <cdr:to>
      <cdr:x>0.30043</cdr:x>
      <cdr:y>0.26331</cdr:y>
    </cdr:to>
    <cdr:pic>
      <cdr:nvPicPr>
        <cdr:cNvPr id="2" name="Picture 6" descr="Línea icono del oficinista ilustración del vector. Ilustración de oficinista  - 100290493">
          <a:extLst xmlns:a="http://schemas.openxmlformats.org/drawingml/2006/main">
            <a:ext uri="{FF2B5EF4-FFF2-40B4-BE49-F238E27FC236}">
              <a16:creationId xmlns:a16="http://schemas.microsoft.com/office/drawing/2014/main" id="{9D49A734-0FED-41F3-AAFA-7B33A1C60C4B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>
          <a:clrChange>
            <a:clrFrom>
              <a:srgbClr val="FFFFFF"/>
            </a:clrFrom>
            <a:clrTo>
              <a:srgbClr val="FFFFFF">
                <a:alpha val="0"/>
              </a:srgbClr>
            </a:clrTo>
          </a:clrChange>
          <a:duotone>
            <a:schemeClr val="accent6">
              <a:shade val="45000"/>
              <a:satMod val="135000"/>
            </a:schemeClr>
            <a:prstClr val="white"/>
          </a:duotone>
          <a:extLst>
            <a:ext uri="{28A0092B-C50C-407E-A947-70E740481C1C}">
              <a14:useLocalDpi xmlns:a14="http://schemas.microsoft.com/office/drawing/2010/main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884137" y="-3748142"/>
          <a:ext cx="651450" cy="651450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0.7024</cdr:x>
      <cdr:y>0.23161</cdr:y>
    </cdr:from>
    <cdr:to>
      <cdr:x>0.80584</cdr:x>
      <cdr:y>0.48047</cdr:y>
    </cdr:to>
    <cdr:pic>
      <cdr:nvPicPr>
        <cdr:cNvPr id="3" name="Picture 4" descr="Computadora iconos estudiante icono diseño escuela, estudiante, ángulo,  texto, clase png | Klipartz">
          <a:extLst xmlns:a="http://schemas.openxmlformats.org/drawingml/2006/main">
            <a:ext uri="{FF2B5EF4-FFF2-40B4-BE49-F238E27FC236}">
              <a16:creationId xmlns:a16="http://schemas.microsoft.com/office/drawing/2014/main" id="{70A5CB30-D918-461E-8E52-ACCB84019A99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2" cstate="print">
          <a:clrChange>
            <a:clrFrom>
              <a:srgbClr val="FFFFFF"/>
            </a:clrFrom>
            <a:clrTo>
              <a:srgbClr val="FFFFFF">
                <a:alpha val="0"/>
              </a:srgbClr>
            </a:clrTo>
          </a:clrChange>
          <a:duotone>
            <a:schemeClr val="accent1">
              <a:shade val="45000"/>
              <a:satMod val="135000"/>
            </a:schemeClr>
            <a:prstClr val="white"/>
          </a:duotone>
          <a:extLst>
            <a:ext uri="{28A0092B-C50C-407E-A947-70E740481C1C}">
              <a14:useLocalDpi xmlns:a14="http://schemas.microsoft.com/office/drawing/2010/main"/>
            </a:ext>
          </a:extLst>
        </a:blip>
        <a:srcRect xmlns:a="http://schemas.openxmlformats.org/drawingml/2006/main"/>
        <a:stretch xmlns:a="http://schemas.openxmlformats.org/drawingml/2006/main"/>
      </cdr:blipFill>
      <cdr:spPr bwMode="auto">
        <a:xfrm xmlns:a="http://schemas.openxmlformats.org/drawingml/2006/main">
          <a:off x="3590154" y="573027"/>
          <a:ext cx="528707" cy="615719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0.18613</cdr:x>
      <cdr:y>0.46629</cdr:y>
    </cdr:from>
    <cdr:to>
      <cdr:x>0.30107</cdr:x>
      <cdr:y>0.70373</cdr:y>
    </cdr:to>
    <cdr:pic>
      <cdr:nvPicPr>
        <cdr:cNvPr id="4" name="Picture 2" descr="Profesor en la pizarra | Icono Gratis">
          <a:extLst xmlns:a="http://schemas.openxmlformats.org/drawingml/2006/main">
            <a:ext uri="{FF2B5EF4-FFF2-40B4-BE49-F238E27FC236}">
              <a16:creationId xmlns:a16="http://schemas.microsoft.com/office/drawing/2014/main" id="{D01C26A8-A9F2-49D7-AC56-6A1150629B93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3" cstate="print">
          <a:duotone>
            <a:schemeClr val="accent4">
              <a:shade val="45000"/>
              <a:satMod val="135000"/>
            </a:schemeClr>
            <a:prstClr val="white"/>
          </a:duotone>
          <a:extLst>
            <a:ext uri="{28A0092B-C50C-407E-A947-70E740481C1C}">
              <a14:useLocalDpi xmlns:a14="http://schemas.microsoft.com/office/drawing/2010/main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951370" y="1153645"/>
          <a:ext cx="587479" cy="587479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FCF66-D733-49C3-A383-7B30F0D4E2E2}" type="datetimeFigureOut">
              <a:rPr lang="es-CO" smtClean="0"/>
              <a:t>22/04/2021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179A1-C974-4E4A-956B-9D63BE68037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42523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005D99"/>
                </a:solidFill>
              </a:rPr>
              <a:t>Diagnostico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rgbClr val="005D99"/>
                </a:solidFill>
              </a:rPr>
              <a:t>Utilización de las Sedes Digitales de la Universidad como puntos estratégicos de información.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rgbClr val="005D99"/>
                </a:solidFill>
              </a:rPr>
              <a:t>Implementación de herramientas TIC para el seguimiento a la divulgación de información Institucional a través de diferentes canales digitales </a:t>
            </a:r>
            <a:r>
              <a:rPr lang="es-CO" i="1" u="sng" dirty="0">
                <a:solidFill>
                  <a:srgbClr val="005D99"/>
                </a:solidFill>
              </a:rPr>
              <a:t>(</a:t>
            </a:r>
            <a:r>
              <a:rPr lang="es-CO" i="1" u="sng" dirty="0" err="1">
                <a:solidFill>
                  <a:srgbClr val="005D99"/>
                </a:solidFill>
              </a:rPr>
              <a:t>Hootsuite</a:t>
            </a:r>
            <a:r>
              <a:rPr lang="es-CO" i="1" u="sng" dirty="0">
                <a:solidFill>
                  <a:srgbClr val="005D99"/>
                </a:solidFill>
              </a:rPr>
              <a:t>: Notificación de lectura de Emails y redes sociales) (Envío masivo </a:t>
            </a:r>
            <a:r>
              <a:rPr lang="es-CO" i="1" u="sng" dirty="0" err="1">
                <a:solidFill>
                  <a:srgbClr val="005D99"/>
                </a:solidFill>
              </a:rPr>
              <a:t>WhatsApp</a:t>
            </a:r>
            <a:r>
              <a:rPr lang="es-CO" i="1" u="sng" dirty="0">
                <a:solidFill>
                  <a:srgbClr val="005D99"/>
                </a:solidFill>
              </a:rPr>
              <a:t>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EFAEF-3DC6-4ACC-9F62-859F7757C24E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0252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A02D22-E4D3-4D96-A5E5-ABFE38918D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E61ED28-2FEE-49E9-BD39-FD1188C6C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25D156-45CE-406A-A589-C6FD7E147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68209-401F-42A7-BEFF-E15FA9E7BB0A}" type="datetimeFigureOut">
              <a:rPr lang="es-ES" smtClean="0"/>
              <a:t>22/04/2021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1AFFE5-0791-4B3D-A605-1A0CDE3EE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23E106-2CCF-40D7-98CC-D3B6F23C4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D64-7B10-4602-B399-C5AC040086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1946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AA5F59-FE1A-45B8-BF43-5DFA33DD2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8D2AAC7-8AC4-4933-BAD4-D05BDAD4E8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AC0B1A-1231-44A2-97A2-19A20AD79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68209-401F-42A7-BEFF-E15FA9E7BB0A}" type="datetimeFigureOut">
              <a:rPr lang="es-ES" smtClean="0"/>
              <a:t>22/04/2021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37E65F-2E3A-4C00-9077-F16DB4077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AA39A6-C92C-4B87-8D43-79ADA941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D64-7B10-4602-B399-C5AC040086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7785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4E4D3EE-2EDF-47B8-80AF-BBA3E568F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2FD7602-CF70-425B-ADA6-E18F47FE63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1E1819C-99C2-45FF-8C2A-C9DBCEAD1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68209-401F-42A7-BEFF-E15FA9E7BB0A}" type="datetimeFigureOut">
              <a:rPr lang="es-ES" smtClean="0"/>
              <a:t>22/04/2021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6DC0F1-C89F-4FB3-B924-D736CA627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C986A0-AF1D-41AE-9E40-93A9E1DF6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D64-7B10-4602-B399-C5AC040086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5420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143E-6CD2-492A-90FB-A0B967C7EBAE}" type="datetimeFigureOut">
              <a:rPr lang="es-CO" smtClean="0"/>
              <a:t>22/04/2021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E9DFC2-81BF-4001-9C08-14F7FA9804A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62990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143E-6CD2-492A-90FB-A0B967C7EBAE}" type="datetimeFigureOut">
              <a:rPr lang="es-CO" smtClean="0"/>
              <a:t>22/04/2021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E9DFC2-81BF-4001-9C08-14F7FA9804A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58355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143E-6CD2-492A-90FB-A0B967C7EBAE}" type="datetimeFigureOut">
              <a:rPr lang="es-CO" smtClean="0"/>
              <a:t>22/04/2021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E9DFC2-81BF-4001-9C08-14F7FA9804A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39019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143E-6CD2-492A-90FB-A0B967C7EBAE}" type="datetimeFigureOut">
              <a:rPr lang="es-CO" smtClean="0"/>
              <a:t>22/04/2021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E9DFC2-81BF-4001-9C08-14F7FA9804A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86922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143E-6CD2-492A-90FB-A0B967C7EBAE}" type="datetimeFigureOut">
              <a:rPr lang="es-CO" smtClean="0"/>
              <a:t>22/04/2021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E9DFC2-81BF-4001-9C08-14F7FA9804A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59461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143E-6CD2-492A-90FB-A0B967C7EBAE}" type="datetimeFigureOut">
              <a:rPr lang="es-CO" smtClean="0"/>
              <a:t>22/04/2021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E9DFC2-81BF-4001-9C08-14F7FA9804A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469412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143E-6CD2-492A-90FB-A0B967C7EBAE}" type="datetimeFigureOut">
              <a:rPr lang="es-CO" smtClean="0"/>
              <a:t>22/04/2021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E9DFC2-81BF-4001-9C08-14F7FA9804A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0233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143E-6CD2-492A-90FB-A0B967C7EBAE}" type="datetimeFigureOut">
              <a:rPr lang="es-CO" smtClean="0"/>
              <a:t>22/04/2021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E9DFC2-81BF-4001-9C08-14F7FA9804A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81302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972751-CF04-487F-A82C-6DBBE021D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AA2C7F-DD28-4D30-95E8-0439075A3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83CAB0-03AA-492F-9ACE-14159900B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68209-401F-42A7-BEFF-E15FA9E7BB0A}" type="datetimeFigureOut">
              <a:rPr lang="es-ES" smtClean="0"/>
              <a:t>22/04/2021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3579B5-B1E5-4542-9CD3-64C03ABD2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544F29-56E8-450F-A997-AC62B896F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D64-7B10-4602-B399-C5AC040086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0793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143E-6CD2-492A-90FB-A0B967C7EBAE}" type="datetimeFigureOut">
              <a:rPr lang="es-CO" smtClean="0"/>
              <a:t>22/04/2021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E9DFC2-81BF-4001-9C08-14F7FA9804A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647154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143E-6CD2-492A-90FB-A0B967C7EBAE}" type="datetimeFigureOut">
              <a:rPr lang="es-CO" smtClean="0"/>
              <a:t>22/04/2021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E9DFC2-81BF-4001-9C08-14F7FA9804A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08053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143E-6CD2-492A-90FB-A0B967C7EBAE}" type="datetimeFigureOut">
              <a:rPr lang="es-CO" smtClean="0"/>
              <a:t>22/04/2021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E9DFC2-81BF-4001-9C08-14F7FA9804A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247555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4/22/2021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8619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ndo Verde Cuadro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9CE4907-5D88-4EC4-ADD5-A6713450C406}"/>
              </a:ext>
            </a:extLst>
          </p:cNvPr>
          <p:cNvSpPr txBox="1"/>
          <p:nvPr userDrawn="1"/>
        </p:nvSpPr>
        <p:spPr>
          <a:xfrm>
            <a:off x="0" y="1"/>
            <a:ext cx="12192000" cy="674898"/>
          </a:xfrm>
          <a:prstGeom prst="rect">
            <a:avLst/>
          </a:prstGeom>
          <a:solidFill>
            <a:srgbClr val="B7DB45"/>
          </a:solidFill>
        </p:spPr>
        <p:txBody>
          <a:bodyPr wrap="square" rtlCol="0" anchor="ctr">
            <a:noAutofit/>
          </a:bodyPr>
          <a:lstStyle>
            <a:defPPr>
              <a:defRPr lang="es-ES_tradnl"/>
            </a:defPPr>
            <a:lvl1pPr>
              <a:lnSpc>
                <a:spcPts val="3000"/>
              </a:lnSpc>
              <a:defRPr sz="3000" b="1">
                <a:solidFill>
                  <a:srgbClr val="002060"/>
                </a:solidFill>
                <a:ea typeface="Calibri" charset="0"/>
                <a:cs typeface="Calibri" charset="0"/>
              </a:defRPr>
            </a:lvl1pPr>
          </a:lstStyle>
          <a:p>
            <a:pPr algn="ctr"/>
            <a:endParaRPr lang="es-CO" i="1" dirty="0"/>
          </a:p>
        </p:txBody>
      </p:sp>
      <p:sp>
        <p:nvSpPr>
          <p:cNvPr id="11" name="CuadroTexto 10"/>
          <p:cNvSpPr txBox="1"/>
          <p:nvPr userDrawn="1"/>
        </p:nvSpPr>
        <p:spPr>
          <a:xfrm>
            <a:off x="2549539" y="-10851"/>
            <a:ext cx="327048" cy="674899"/>
          </a:xfrm>
          <a:prstGeom prst="rect">
            <a:avLst/>
          </a:prstGeom>
          <a:solidFill>
            <a:srgbClr val="007184"/>
          </a:solidFill>
        </p:spPr>
        <p:txBody>
          <a:bodyPr wrap="square" rtlCol="0" anchor="ctr">
            <a:noAutofit/>
          </a:bodyPr>
          <a:lstStyle/>
          <a:p>
            <a:pPr algn="ctr"/>
            <a:endParaRPr lang="es-CO" sz="1500" dirty="0">
              <a:solidFill>
                <a:srgbClr val="B7DB45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4437" y="101209"/>
            <a:ext cx="697387" cy="69777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04" y="50062"/>
            <a:ext cx="2080235" cy="565850"/>
          </a:xfrm>
          <a:prstGeom prst="rect">
            <a:avLst/>
          </a:prstGeom>
        </p:spPr>
      </p:pic>
      <p:sp>
        <p:nvSpPr>
          <p:cNvPr id="13" name="Rectángulo 12"/>
          <p:cNvSpPr/>
          <p:nvPr userDrawn="1"/>
        </p:nvSpPr>
        <p:spPr>
          <a:xfrm>
            <a:off x="9591810" y="6420338"/>
            <a:ext cx="2624202" cy="35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9" name="Imagen 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6261" y="6547665"/>
            <a:ext cx="2364512" cy="10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551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143E-6CD2-492A-90FB-A0B967C7EBAE}" type="datetimeFigureOut">
              <a:rPr lang="es-CO" smtClean="0"/>
              <a:t>22/04/2021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9DFC2-81BF-4001-9C08-14F7FA9804A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494336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143E-6CD2-492A-90FB-A0B967C7EBAE}" type="datetimeFigureOut">
              <a:rPr lang="es-CO" smtClean="0"/>
              <a:t>22/04/2021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9DFC2-81BF-4001-9C08-14F7FA9804A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7577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143E-6CD2-492A-90FB-A0B967C7EBAE}" type="datetimeFigureOut">
              <a:rPr lang="es-CO" smtClean="0"/>
              <a:t>22/04/2021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9DFC2-81BF-4001-9C08-14F7FA9804A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4967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143E-6CD2-492A-90FB-A0B967C7EBAE}" type="datetimeFigureOut">
              <a:rPr lang="es-CO" smtClean="0"/>
              <a:t>22/04/2021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9DFC2-81BF-4001-9C08-14F7FA9804A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857462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143E-6CD2-492A-90FB-A0B967C7EBAE}" type="datetimeFigureOut">
              <a:rPr lang="es-CO" smtClean="0"/>
              <a:t>22/04/2021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9DFC2-81BF-4001-9C08-14F7FA9804A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58224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8D9976-2914-4B66-AC8D-381D6F16E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665722-468D-4084-B35E-D9ABA9BF65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E1D721-AC7C-46AE-89DA-0D250EC90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68209-401F-42A7-BEFF-E15FA9E7BB0A}" type="datetimeFigureOut">
              <a:rPr lang="es-ES" smtClean="0"/>
              <a:t>22/04/2021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323039-0CFB-4BBC-A45D-9127EE5EC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FA132E-C0E5-441D-99E0-85C7DFB0C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D64-7B10-4602-B399-C5AC040086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21074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143E-6CD2-492A-90FB-A0B967C7EBAE}" type="datetimeFigureOut">
              <a:rPr lang="es-CO" smtClean="0"/>
              <a:t>22/04/2021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9DFC2-81BF-4001-9C08-14F7FA9804A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73246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143E-6CD2-492A-90FB-A0B967C7EBAE}" type="datetimeFigureOut">
              <a:rPr lang="es-CO" smtClean="0"/>
              <a:t>22/04/2021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9DFC2-81BF-4001-9C08-14F7FA9804A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517298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143E-6CD2-492A-90FB-A0B967C7EBAE}" type="datetimeFigureOut">
              <a:rPr lang="es-CO" smtClean="0"/>
              <a:t>22/04/2021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9DFC2-81BF-4001-9C08-14F7FA9804A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196859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143E-6CD2-492A-90FB-A0B967C7EBAE}" type="datetimeFigureOut">
              <a:rPr lang="es-CO" smtClean="0"/>
              <a:t>22/04/2021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9DFC2-81BF-4001-9C08-14F7FA9804A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473696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143E-6CD2-492A-90FB-A0B967C7EBAE}" type="datetimeFigureOut">
              <a:rPr lang="es-CO" smtClean="0"/>
              <a:t>22/04/2021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9DFC2-81BF-4001-9C08-14F7FA9804A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95522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143E-6CD2-492A-90FB-A0B967C7EBAE}" type="datetimeFigureOut">
              <a:rPr lang="es-CO" smtClean="0"/>
              <a:t>22/04/2021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9DFC2-81BF-4001-9C08-14F7FA9804A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138217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4/22/2021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48396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ndo Verde Cuadro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13" name="Conector recto 12"/>
          <p:cNvCxnSpPr/>
          <p:nvPr userDrawn="1"/>
        </p:nvCxnSpPr>
        <p:spPr>
          <a:xfrm flipH="1">
            <a:off x="0" y="670560"/>
            <a:ext cx="121920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9CE4907-5D88-4EC4-ADD5-A6713450C406}"/>
              </a:ext>
            </a:extLst>
          </p:cNvPr>
          <p:cNvSpPr txBox="1"/>
          <p:nvPr userDrawn="1"/>
        </p:nvSpPr>
        <p:spPr>
          <a:xfrm>
            <a:off x="0" y="1"/>
            <a:ext cx="12192000" cy="674898"/>
          </a:xfrm>
          <a:prstGeom prst="rect">
            <a:avLst/>
          </a:prstGeom>
          <a:solidFill>
            <a:srgbClr val="B7DB45"/>
          </a:solidFill>
        </p:spPr>
        <p:txBody>
          <a:bodyPr wrap="square" rtlCol="0" anchor="ctr">
            <a:noAutofit/>
          </a:bodyPr>
          <a:lstStyle>
            <a:defPPr>
              <a:defRPr lang="es-ES_tradnl"/>
            </a:defPPr>
            <a:lvl1pPr>
              <a:lnSpc>
                <a:spcPts val="3000"/>
              </a:lnSpc>
              <a:defRPr sz="3000" b="1">
                <a:solidFill>
                  <a:srgbClr val="002060"/>
                </a:solidFill>
                <a:ea typeface="Calibri" charset="0"/>
                <a:cs typeface="Calibri" charset="0"/>
              </a:defRPr>
            </a:lvl1pPr>
          </a:lstStyle>
          <a:p>
            <a:pPr algn="ctr"/>
            <a:endParaRPr lang="es-CO" i="1" dirty="0"/>
          </a:p>
        </p:txBody>
      </p:sp>
      <p:sp>
        <p:nvSpPr>
          <p:cNvPr id="21" name="CuadroTexto 20"/>
          <p:cNvSpPr txBox="1"/>
          <p:nvPr userDrawn="1"/>
        </p:nvSpPr>
        <p:spPr>
          <a:xfrm>
            <a:off x="1987826" y="-1"/>
            <a:ext cx="327048" cy="674899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s-ES" sz="1500" dirty="0">
                <a:solidFill>
                  <a:srgbClr val="B7DB45"/>
                </a:solidFill>
                <a:latin typeface="Arial Black" panose="020B0A04020102020204" pitchFamily="34" charset="0"/>
              </a:rPr>
              <a:t>+</a:t>
            </a:r>
            <a:endParaRPr lang="es-CO" sz="1500" dirty="0">
              <a:solidFill>
                <a:srgbClr val="B7DB45"/>
              </a:solidFill>
              <a:latin typeface="Arial Black" panose="020B0A04020102020204" pitchFamily="34" charset="0"/>
            </a:endParaRPr>
          </a:p>
        </p:txBody>
      </p:sp>
      <p:pic>
        <p:nvPicPr>
          <p:cNvPr id="22" name="Imagen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54" y="88158"/>
            <a:ext cx="1424763" cy="454262"/>
          </a:xfrm>
          <a:prstGeom prst="rect">
            <a:avLst/>
          </a:prstGeom>
        </p:spPr>
      </p:pic>
      <p:grpSp>
        <p:nvGrpSpPr>
          <p:cNvPr id="23" name="Grupo 22"/>
          <p:cNvGrpSpPr/>
          <p:nvPr userDrawn="1"/>
        </p:nvGrpSpPr>
        <p:grpSpPr>
          <a:xfrm>
            <a:off x="9513215" y="199341"/>
            <a:ext cx="2688310" cy="314313"/>
            <a:chOff x="762000" y="1952868"/>
            <a:chExt cx="4212310" cy="492497"/>
          </a:xfrm>
        </p:grpSpPr>
        <p:sp>
          <p:nvSpPr>
            <p:cNvPr id="24" name="Rectángulo 23"/>
            <p:cNvSpPr/>
            <p:nvPr/>
          </p:nvSpPr>
          <p:spPr>
            <a:xfrm>
              <a:off x="762000" y="1981200"/>
              <a:ext cx="4212310" cy="323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075" y="1952868"/>
              <a:ext cx="3936159" cy="4924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5735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5C30E1-3E7E-4E42-8055-BAD6EBF12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E6B398-C52D-4C55-83D8-1248A930AA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0438F74-0A48-4A32-9899-F44F98636E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5D4E41E-F882-4318-8BA0-89CAECB28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68209-401F-42A7-BEFF-E15FA9E7BB0A}" type="datetimeFigureOut">
              <a:rPr lang="es-ES" smtClean="0"/>
              <a:t>22/04/2021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8331554-2B28-46A4-97BB-E3EF3E5E4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D17E19F-FDA4-487E-80F5-4E249880B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D64-7B10-4602-B399-C5AC040086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6103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D06D21-7A30-4227-AB66-F73F32BAE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D42CC2-B35C-4BE4-8B89-2E47C9727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9D802A2-6F91-4BD1-8577-B6E799CD87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3D1FA41-56CC-4C54-8F11-A7288EF665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A6A080F-5F31-4769-949D-4E3D103056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0DCF545-7B36-435A-9174-2214665C4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68209-401F-42A7-BEFF-E15FA9E7BB0A}" type="datetimeFigureOut">
              <a:rPr lang="es-ES" smtClean="0"/>
              <a:t>22/04/2021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315275E-DC21-462A-AC08-B3E9FC8F4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EBF7919-A562-4FC2-A1EB-513A331E7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D64-7B10-4602-B399-C5AC040086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3398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0D82EF-5C04-4E98-9982-C079E268A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FC4F021-7EA9-4503-8242-0EA7A0E74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68209-401F-42A7-BEFF-E15FA9E7BB0A}" type="datetimeFigureOut">
              <a:rPr lang="es-ES" smtClean="0"/>
              <a:t>22/04/2021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C595FB2-C6DF-43B8-A378-B0384FE26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F8FEFC6-0727-43EE-8D5C-F46F4071A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D64-7B10-4602-B399-C5AC040086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6488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24F1AC-18DF-4A48-B428-E8319FCBC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68209-401F-42A7-BEFF-E15FA9E7BB0A}" type="datetimeFigureOut">
              <a:rPr lang="es-ES" smtClean="0"/>
              <a:t>22/04/2021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10FBB46-7820-446C-A303-2066DCBC6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3C9FC27-FAD5-4F34-9F41-D99992FC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D64-7B10-4602-B399-C5AC040086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9328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1D6BEE-5A40-40B5-87A5-92CBE7BE4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A92F461-46E2-4203-9DAF-FB32A5ADC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0B011C6-3923-459C-A1AE-2B91C987F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D217660-82FC-458A-9CEB-25C47D469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68209-401F-42A7-BEFF-E15FA9E7BB0A}" type="datetimeFigureOut">
              <a:rPr lang="es-ES" smtClean="0"/>
              <a:t>22/04/2021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17F960-39C1-400B-B3F0-4BB24AF80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597DB4-AFDD-44BD-8FBE-B51732AF1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D64-7B10-4602-B399-C5AC040086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9522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6AF0C6-DB54-441E-BA7C-9D322144F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6E70BED-D65B-4847-A951-5BE5166F59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11FD6B2-FEE4-4A76-AFD8-68C802D0D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42929F4-8F9B-43B4-881D-4D13DD219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68209-401F-42A7-BEFF-E15FA9E7BB0A}" type="datetimeFigureOut">
              <a:rPr lang="es-ES" smtClean="0"/>
              <a:t>22/04/2021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13057C2-E435-4353-8B84-D34B1BE0D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D2B2CA6-EFF6-4F0F-84F6-C920CF6C8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D64-7B10-4602-B399-C5AC040086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8749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78807FE-E2B6-4D5B-B66D-DAC749E8B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EE8F846-7CAB-4774-A4C0-095FF0119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78C0D1-5420-4481-AD49-B6A7AF62D7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68209-401F-42A7-BEFF-E15FA9E7BB0A}" type="datetimeFigureOut">
              <a:rPr lang="es-ES" smtClean="0"/>
              <a:t>22/04/2021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022081-6600-489E-B974-F85D2DAE24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28B36A-7EB1-4070-89A2-9B487BFC08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62D64-7B10-4602-B399-C5AC040086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166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143E-6CD2-492A-90FB-A0B967C7EBAE}" type="datetimeFigureOut">
              <a:rPr lang="es-CO" smtClean="0"/>
              <a:t>22/04/2021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9CE4907-5D88-4EC4-ADD5-A6713450C406}"/>
              </a:ext>
            </a:extLst>
          </p:cNvPr>
          <p:cNvSpPr txBox="1"/>
          <p:nvPr userDrawn="1"/>
        </p:nvSpPr>
        <p:spPr>
          <a:xfrm>
            <a:off x="0" y="1"/>
            <a:ext cx="12192000" cy="674898"/>
          </a:xfrm>
          <a:prstGeom prst="rect">
            <a:avLst/>
          </a:prstGeom>
          <a:solidFill>
            <a:srgbClr val="B7DB45"/>
          </a:solidFill>
        </p:spPr>
        <p:txBody>
          <a:bodyPr wrap="square" rtlCol="0" anchor="ctr">
            <a:noAutofit/>
          </a:bodyPr>
          <a:lstStyle>
            <a:defPPr>
              <a:defRPr lang="es-ES_tradnl"/>
            </a:defPPr>
            <a:lvl1pPr>
              <a:lnSpc>
                <a:spcPts val="3000"/>
              </a:lnSpc>
              <a:defRPr sz="3000" b="1">
                <a:solidFill>
                  <a:srgbClr val="002060"/>
                </a:solidFill>
                <a:ea typeface="Calibri" charset="0"/>
                <a:cs typeface="Calibri" charset="0"/>
              </a:defRPr>
            </a:lvl1pPr>
          </a:lstStyle>
          <a:p>
            <a:pPr algn="ctr"/>
            <a:endParaRPr lang="es-CO" i="1" dirty="0"/>
          </a:p>
        </p:txBody>
      </p:sp>
      <p:sp>
        <p:nvSpPr>
          <p:cNvPr id="9" name="CuadroTexto 8"/>
          <p:cNvSpPr txBox="1"/>
          <p:nvPr userDrawn="1"/>
        </p:nvSpPr>
        <p:spPr>
          <a:xfrm>
            <a:off x="2549539" y="-10851"/>
            <a:ext cx="327048" cy="674899"/>
          </a:xfrm>
          <a:prstGeom prst="rect">
            <a:avLst/>
          </a:prstGeom>
          <a:solidFill>
            <a:srgbClr val="007184"/>
          </a:solidFill>
        </p:spPr>
        <p:txBody>
          <a:bodyPr wrap="square" rtlCol="0" anchor="ctr">
            <a:noAutofit/>
          </a:bodyPr>
          <a:lstStyle/>
          <a:p>
            <a:pPr algn="ctr"/>
            <a:endParaRPr lang="es-CO" sz="1500" dirty="0">
              <a:solidFill>
                <a:srgbClr val="B7DB45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4437" y="101209"/>
            <a:ext cx="697387" cy="69777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04" y="50062"/>
            <a:ext cx="2080235" cy="565850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9591810" y="6420338"/>
            <a:ext cx="2624202" cy="35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6261" y="6547665"/>
            <a:ext cx="2364512" cy="10608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2217" y="1593227"/>
            <a:ext cx="5325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95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143E-6CD2-492A-90FB-A0B967C7EBAE}" type="datetimeFigureOut">
              <a:rPr lang="es-CO" smtClean="0"/>
              <a:t>22/04/2021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9DFC2-81BF-4001-9C08-14F7FA9804A5}" type="slidenum">
              <a:rPr lang="es-CO" smtClean="0"/>
              <a:t>‹Nº›</a:t>
            </a:fld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9CE4907-5D88-4EC4-ADD5-A6713450C406}"/>
              </a:ext>
            </a:extLst>
          </p:cNvPr>
          <p:cNvSpPr txBox="1"/>
          <p:nvPr userDrawn="1"/>
        </p:nvSpPr>
        <p:spPr>
          <a:xfrm>
            <a:off x="0" y="1"/>
            <a:ext cx="12192000" cy="674898"/>
          </a:xfrm>
          <a:prstGeom prst="rect">
            <a:avLst/>
          </a:prstGeom>
          <a:solidFill>
            <a:srgbClr val="B7DB45"/>
          </a:solidFill>
        </p:spPr>
        <p:txBody>
          <a:bodyPr wrap="square" rtlCol="0" anchor="ctr">
            <a:noAutofit/>
          </a:bodyPr>
          <a:lstStyle>
            <a:defPPr>
              <a:defRPr lang="es-ES_tradnl"/>
            </a:defPPr>
            <a:lvl1pPr>
              <a:lnSpc>
                <a:spcPts val="3000"/>
              </a:lnSpc>
              <a:defRPr sz="3000" b="1">
                <a:solidFill>
                  <a:srgbClr val="002060"/>
                </a:solidFill>
                <a:ea typeface="Calibri" charset="0"/>
                <a:cs typeface="Calibri" charset="0"/>
              </a:defRPr>
            </a:lvl1pPr>
          </a:lstStyle>
          <a:p>
            <a:pPr algn="ctr"/>
            <a:endParaRPr lang="es-CO" i="1" dirty="0"/>
          </a:p>
        </p:txBody>
      </p:sp>
      <p:sp>
        <p:nvSpPr>
          <p:cNvPr id="9" name="CuadroTexto 8"/>
          <p:cNvSpPr txBox="1"/>
          <p:nvPr userDrawn="1"/>
        </p:nvSpPr>
        <p:spPr>
          <a:xfrm>
            <a:off x="1987826" y="-1"/>
            <a:ext cx="327048" cy="674899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s-ES" sz="1500" dirty="0">
                <a:solidFill>
                  <a:srgbClr val="B7DB45"/>
                </a:solidFill>
                <a:latin typeface="Arial Black" panose="020B0A04020102020204" pitchFamily="34" charset="0"/>
              </a:rPr>
              <a:t>+</a:t>
            </a:r>
            <a:endParaRPr lang="es-CO" sz="1500" dirty="0">
              <a:solidFill>
                <a:srgbClr val="B7DB45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54" y="88158"/>
            <a:ext cx="1424763" cy="454262"/>
          </a:xfrm>
          <a:prstGeom prst="rect">
            <a:avLst/>
          </a:prstGeom>
        </p:spPr>
      </p:pic>
      <p:grpSp>
        <p:nvGrpSpPr>
          <p:cNvPr id="11" name="Grupo 10"/>
          <p:cNvGrpSpPr/>
          <p:nvPr userDrawn="1"/>
        </p:nvGrpSpPr>
        <p:grpSpPr>
          <a:xfrm>
            <a:off x="9513215" y="199341"/>
            <a:ext cx="2688310" cy="314313"/>
            <a:chOff x="762000" y="1952868"/>
            <a:chExt cx="4212310" cy="492497"/>
          </a:xfrm>
        </p:grpSpPr>
        <p:sp>
          <p:nvSpPr>
            <p:cNvPr id="12" name="Rectángulo 11"/>
            <p:cNvSpPr/>
            <p:nvPr/>
          </p:nvSpPr>
          <p:spPr>
            <a:xfrm>
              <a:off x="762000" y="1981200"/>
              <a:ext cx="4212310" cy="323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075" y="1952868"/>
              <a:ext cx="3936159" cy="4924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832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chart" Target="../charts/chart4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7" Type="http://schemas.openxmlformats.org/officeDocument/2006/relationships/image" Target="../media/image54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3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chart" Target="../charts/chart10.xml"/><Relationship Id="rId7" Type="http://schemas.openxmlformats.org/officeDocument/2006/relationships/image" Target="../media/image57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6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1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png"/><Relationship Id="rId7" Type="http://schemas.openxmlformats.org/officeDocument/2006/relationships/image" Target="../media/image33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jpe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onservación ambiental en el jardín para niños. Foto gra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63508"/>
            <a:ext cx="12192000" cy="812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ángulo redondeado 20"/>
          <p:cNvSpPr/>
          <p:nvPr/>
        </p:nvSpPr>
        <p:spPr>
          <a:xfrm>
            <a:off x="-2" y="-1194063"/>
            <a:ext cx="12192002" cy="8063080"/>
          </a:xfrm>
          <a:prstGeom prst="roundRect">
            <a:avLst>
              <a:gd name="adj" fmla="val 0"/>
            </a:avLst>
          </a:prstGeom>
          <a:solidFill>
            <a:srgbClr val="181717">
              <a:alpha val="29020"/>
            </a:srgbClr>
          </a:solidFill>
        </p:spPr>
        <p:txBody>
          <a:bodyPr wrap="square" anchor="t">
            <a:noAutofit/>
          </a:bodyPr>
          <a:lstStyle/>
          <a:p>
            <a:pPr marL="0" lvl="1" algn="ctr">
              <a:spcBef>
                <a:spcPts val="600"/>
              </a:spcBef>
            </a:pPr>
            <a:endParaRPr lang="es-ES" sz="4000" b="1" dirty="0">
              <a:solidFill>
                <a:schemeClr val="bg1"/>
              </a:solidFill>
              <a:latin typeface="+mj-lt"/>
            </a:endParaRPr>
          </a:p>
          <a:p>
            <a:pPr marL="0" lvl="1" algn="ctr">
              <a:spcBef>
                <a:spcPts val="600"/>
              </a:spcBef>
            </a:pPr>
            <a:endParaRPr lang="es-ES" sz="4000" b="1" dirty="0">
              <a:solidFill>
                <a:schemeClr val="bg1"/>
              </a:solidFill>
              <a:latin typeface="+mj-lt"/>
            </a:endParaRPr>
          </a:p>
          <a:p>
            <a:pPr marL="0" lvl="1" algn="ctr">
              <a:spcBef>
                <a:spcPts val="600"/>
              </a:spcBef>
            </a:pPr>
            <a:endParaRPr lang="es-ES" sz="4000" b="1" dirty="0">
              <a:solidFill>
                <a:schemeClr val="bg1"/>
              </a:solidFill>
              <a:latin typeface="+mj-lt"/>
            </a:endParaRPr>
          </a:p>
          <a:p>
            <a:pPr marL="0" lvl="1" algn="ctr">
              <a:spcBef>
                <a:spcPts val="600"/>
              </a:spcBef>
            </a:pPr>
            <a:endParaRPr lang="es-ES" sz="9600" b="1" dirty="0">
              <a:solidFill>
                <a:schemeClr val="bg1"/>
              </a:solidFill>
              <a:latin typeface="+mj-lt"/>
            </a:endParaRPr>
          </a:p>
          <a:p>
            <a:pPr marL="0" lvl="1" algn="ctr">
              <a:spcBef>
                <a:spcPts val="600"/>
              </a:spcBef>
            </a:pPr>
            <a:endParaRPr lang="es-ES" sz="3000" b="1" dirty="0">
              <a:solidFill>
                <a:schemeClr val="bg1"/>
              </a:solidFill>
              <a:latin typeface="+mj-lt"/>
            </a:endParaRPr>
          </a:p>
          <a:p>
            <a:pPr marL="0" lvl="1" algn="ctr">
              <a:spcBef>
                <a:spcPts val="600"/>
              </a:spcBef>
            </a:pPr>
            <a:endParaRPr lang="es-ES" sz="3000" b="1" dirty="0">
              <a:solidFill>
                <a:schemeClr val="bg1"/>
              </a:solidFill>
              <a:latin typeface="+mj-lt"/>
            </a:endParaRPr>
          </a:p>
          <a:p>
            <a:pPr marL="0" lvl="1" algn="ctr">
              <a:spcBef>
                <a:spcPts val="600"/>
              </a:spcBef>
            </a:pPr>
            <a:r>
              <a:rPr lang="es-ES" sz="3000" b="1" dirty="0">
                <a:solidFill>
                  <a:schemeClr val="bg1"/>
                </a:solidFill>
                <a:latin typeface="+mj-lt"/>
              </a:rPr>
              <a:t> </a:t>
            </a:r>
          </a:p>
          <a:p>
            <a:pPr marL="0" lvl="1" algn="ctr">
              <a:spcBef>
                <a:spcPts val="600"/>
              </a:spcBef>
            </a:pPr>
            <a:endParaRPr lang="es-ES" sz="3000" b="1" dirty="0">
              <a:solidFill>
                <a:schemeClr val="bg1"/>
              </a:solidFill>
              <a:latin typeface="+mj-lt"/>
            </a:endParaRPr>
          </a:p>
          <a:p>
            <a:pPr marL="0" lvl="1" algn="ctr">
              <a:spcBef>
                <a:spcPts val="600"/>
              </a:spcBef>
            </a:pPr>
            <a:endParaRPr lang="es-CO" sz="3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7010326" y="5658403"/>
            <a:ext cx="4882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schemeClr val="bg1"/>
                </a:solidFill>
              </a:rPr>
              <a:t>Pablo Vera Salazar, PhD</a:t>
            </a:r>
          </a:p>
          <a:p>
            <a:r>
              <a:rPr lang="es-ES" sz="2000" b="1" dirty="0">
                <a:solidFill>
                  <a:schemeClr val="bg1"/>
                </a:solidFill>
                <a:latin typeface="+mj-lt"/>
              </a:rPr>
              <a:t>Rector UNIMAGDALENA</a:t>
            </a:r>
            <a:endParaRPr lang="es-CO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079154" y="4668551"/>
            <a:ext cx="4559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Siempre Buscamos Rutas para Avanzar</a:t>
            </a:r>
            <a:r>
              <a:rPr lang="es-CO" sz="2400" b="1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6553473" y="3967022"/>
            <a:ext cx="3611290" cy="791452"/>
            <a:chOff x="8282460" y="5131010"/>
            <a:chExt cx="3611290" cy="791452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81641" y="5131010"/>
              <a:ext cx="2712109" cy="791452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82460" y="5131010"/>
              <a:ext cx="735724" cy="628022"/>
            </a:xfrm>
            <a:prstGeom prst="rect">
              <a:avLst/>
            </a:prstGeom>
          </p:spPr>
        </p:pic>
        <p:cxnSp>
          <p:nvCxnSpPr>
            <p:cNvPr id="6" name="Conector recto 5"/>
            <p:cNvCxnSpPr/>
            <p:nvPr/>
          </p:nvCxnSpPr>
          <p:spPr>
            <a:xfrm>
              <a:off x="9105232" y="5131010"/>
              <a:ext cx="0" cy="6863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813"/>
          <a:stretch/>
        </p:blipFill>
        <p:spPr>
          <a:xfrm>
            <a:off x="4566799" y="1166948"/>
            <a:ext cx="7325603" cy="1239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80" t="60460" r="30542" b="12402"/>
          <a:stretch/>
        </p:blipFill>
        <p:spPr>
          <a:xfrm>
            <a:off x="4852219" y="2421254"/>
            <a:ext cx="2723535" cy="540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7120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9591810" y="6492762"/>
            <a:ext cx="2624202" cy="233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99CE4907-5D88-4EC4-ADD5-A6713450C406}"/>
              </a:ext>
            </a:extLst>
          </p:cNvPr>
          <p:cNvSpPr txBox="1"/>
          <p:nvPr/>
        </p:nvSpPr>
        <p:spPr>
          <a:xfrm>
            <a:off x="0" y="-16097"/>
            <a:ext cx="12192000" cy="674898"/>
          </a:xfrm>
          <a:prstGeom prst="rect">
            <a:avLst/>
          </a:prstGeom>
          <a:solidFill>
            <a:srgbClr val="B7DB45"/>
          </a:solidFill>
        </p:spPr>
        <p:txBody>
          <a:bodyPr wrap="square" rtlCol="0" anchor="ctr">
            <a:noAutofit/>
          </a:bodyPr>
          <a:lstStyle>
            <a:defPPr>
              <a:defRPr lang="es-ES_tradnl"/>
            </a:defPPr>
            <a:lvl1pPr>
              <a:lnSpc>
                <a:spcPts val="3000"/>
              </a:lnSpc>
              <a:defRPr sz="3000" b="1">
                <a:solidFill>
                  <a:srgbClr val="002060"/>
                </a:solidFill>
                <a:ea typeface="Calibri" charset="0"/>
                <a:cs typeface="Calibri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3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Calibri" charset="0"/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2549539" y="-26949"/>
            <a:ext cx="327048" cy="706497"/>
          </a:xfrm>
          <a:prstGeom prst="rect">
            <a:avLst/>
          </a:prstGeom>
          <a:solidFill>
            <a:srgbClr val="007184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500" b="0" i="0" u="none" strike="noStrike" kern="1200" cap="none" spc="0" normalizeH="0" baseline="0" noProof="0" dirty="0">
              <a:ln>
                <a:noFill/>
              </a:ln>
              <a:solidFill>
                <a:srgbClr val="B7DB45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4437" y="85111"/>
            <a:ext cx="697387" cy="69777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682559"/>
            <a:ext cx="12192000" cy="369332"/>
          </a:xfrm>
          <a:prstGeom prst="rect">
            <a:avLst/>
          </a:prstGeom>
          <a:solidFill>
            <a:srgbClr val="007184"/>
          </a:solidFill>
        </p:spPr>
        <p:txBody>
          <a:bodyPr wrap="square" rtlCol="0" anchor="ctr">
            <a:noAutofit/>
          </a:bodyPr>
          <a:lstStyle/>
          <a:p>
            <a:pPr marL="2959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ACUERDO DE GESTIÓN RECTORAL 2021</a:t>
            </a:r>
          </a:p>
        </p:txBody>
      </p:sp>
      <p:pic>
        <p:nvPicPr>
          <p:cNvPr id="8" name="Picture 2" descr="https://scontent.feoh2-1.fna.fbcdn.net/v/t1.15752-9/82585070_2314656848826224_6676066314152312832_n.png?_nc_cat=101&amp;_nc_ohc=8iD4klKoyB4AX-ZqEzq&amp;_nc_ht=scontent.feoh2-1.fna&amp;oh=eb7e85dcb11b6f02ce8ffaf6412f990f&amp;oe=5EA4593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9784" y="1338500"/>
            <a:ext cx="3983816" cy="5154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/>
          <p:cNvSpPr txBox="1"/>
          <p:nvPr/>
        </p:nvSpPr>
        <p:spPr>
          <a:xfrm>
            <a:off x="2977454" y="33217"/>
            <a:ext cx="7167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Avanzaremos #</a:t>
            </a:r>
            <a:r>
              <a:rPr kumimoji="0" lang="es-CO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AúnMás</a:t>
            </a: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hacia nuestro propósito superior con una GESTIÓN BASADA EN RESULTADOS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8752" y="1147955"/>
            <a:ext cx="3523413" cy="4567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4437" y="101209"/>
            <a:ext cx="697387" cy="697776"/>
          </a:xfrm>
          <a:prstGeom prst="rect">
            <a:avLst/>
          </a:prstGeom>
        </p:spPr>
      </p:pic>
      <p:cxnSp>
        <p:nvCxnSpPr>
          <p:cNvPr id="22" name="Conector recto de flecha 21"/>
          <p:cNvCxnSpPr/>
          <p:nvPr/>
        </p:nvCxnSpPr>
        <p:spPr>
          <a:xfrm flipV="1">
            <a:off x="6948921" y="3446705"/>
            <a:ext cx="939831" cy="1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113" y="-8282"/>
            <a:ext cx="1380387" cy="1744370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744" y="1810486"/>
            <a:ext cx="1385755" cy="1801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upo 2"/>
          <p:cNvGrpSpPr/>
          <p:nvPr/>
        </p:nvGrpSpPr>
        <p:grpSpPr>
          <a:xfrm>
            <a:off x="482588" y="1480752"/>
            <a:ext cx="2732117" cy="5245422"/>
            <a:chOff x="-123832" y="1480752"/>
            <a:chExt cx="2700867" cy="5245422"/>
          </a:xfrm>
        </p:grpSpPr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3832" y="5562008"/>
              <a:ext cx="1163516" cy="11641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23" name="Conector recto de flecha 22"/>
            <p:cNvCxnSpPr/>
            <p:nvPr/>
          </p:nvCxnSpPr>
          <p:spPr>
            <a:xfrm flipV="1">
              <a:off x="1147450" y="1480752"/>
              <a:ext cx="1429585" cy="1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de flecha 23"/>
            <p:cNvCxnSpPr>
              <a:stCxn id="21" idx="3"/>
            </p:cNvCxnSpPr>
            <p:nvPr/>
          </p:nvCxnSpPr>
          <p:spPr>
            <a:xfrm>
              <a:off x="1039684" y="6144091"/>
              <a:ext cx="1537351" cy="15794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cto de flecha 26"/>
            <p:cNvCxnSpPr/>
            <p:nvPr/>
          </p:nvCxnSpPr>
          <p:spPr>
            <a:xfrm flipV="1">
              <a:off x="1101375" y="2700410"/>
              <a:ext cx="1459473" cy="1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de flecha 27"/>
            <p:cNvCxnSpPr/>
            <p:nvPr/>
          </p:nvCxnSpPr>
          <p:spPr>
            <a:xfrm flipV="1">
              <a:off x="1101375" y="4666245"/>
              <a:ext cx="1459473" cy="1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Imagen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001" y="3697977"/>
            <a:ext cx="1383241" cy="1801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9736FB0A-492F-4E26-B0FF-F89E2E7C35D7}"/>
              </a:ext>
            </a:extLst>
          </p:cNvPr>
          <p:cNvSpPr txBox="1"/>
          <p:nvPr/>
        </p:nvSpPr>
        <p:spPr>
          <a:xfrm>
            <a:off x="7418836" y="5796562"/>
            <a:ext cx="4533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273E74"/>
                </a:solidFill>
              </a:rPr>
              <a:t>Propuesta Inicial en ajuste con el Informe de Visita de Pares  </a:t>
            </a:r>
          </a:p>
          <a:p>
            <a:pPr algn="ctr"/>
            <a:r>
              <a:rPr lang="es-CO" sz="2000" b="1" dirty="0">
                <a:solidFill>
                  <a:srgbClr val="273E74"/>
                </a:solidFill>
              </a:rPr>
              <a:t> (5 páginas, versión dic. 2020)</a:t>
            </a:r>
            <a:endParaRPr lang="en-US" sz="2000" b="1" dirty="0">
              <a:solidFill>
                <a:srgbClr val="273E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759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1"/>
          <p:cNvSpPr txBox="1">
            <a:spLocks/>
          </p:cNvSpPr>
          <p:nvPr/>
        </p:nvSpPr>
        <p:spPr>
          <a:xfrm>
            <a:off x="2596152" y="-98317"/>
            <a:ext cx="9438967" cy="8603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rgbClr val="005D99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CO" sz="2400" dirty="0"/>
              <a:t>Aplicación de Recomendaciones y Oportunidades de Mejora del CNA en el PDU 2020-2030</a:t>
            </a:r>
          </a:p>
        </p:txBody>
      </p:sp>
      <p:sp>
        <p:nvSpPr>
          <p:cNvPr id="32" name="30 CuadroTexto">
            <a:extLst>
              <a:ext uri="{FF2B5EF4-FFF2-40B4-BE49-F238E27FC236}">
                <a16:creationId xmlns:a16="http://schemas.microsoft.com/office/drawing/2014/main" id="{F8A6B4A1-14B5-804D-AAA1-F20AE3B75DC6}"/>
              </a:ext>
            </a:extLst>
          </p:cNvPr>
          <p:cNvSpPr txBox="1"/>
          <p:nvPr/>
        </p:nvSpPr>
        <p:spPr>
          <a:xfrm>
            <a:off x="3066052" y="1620966"/>
            <a:ext cx="2237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CO" sz="1200" dirty="0">
              <a:solidFill>
                <a:schemeClr val="bg1">
                  <a:lumMod val="75000"/>
                </a:schemeClr>
              </a:solidFill>
              <a:latin typeface="Arial Black" panose="020B0A04020102020204" pitchFamily="34" charset="0"/>
              <a:ea typeface="+mj-ea"/>
              <a:cs typeface="+mj-cs"/>
            </a:endParaRPr>
          </a:p>
          <a:p>
            <a:endParaRPr lang="es-CO" sz="1200" dirty="0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E34010B1-9BCA-8D45-A9D8-9B3F56522EC7}"/>
              </a:ext>
            </a:extLst>
          </p:cNvPr>
          <p:cNvSpPr txBox="1"/>
          <p:nvPr/>
        </p:nvSpPr>
        <p:spPr>
          <a:xfrm>
            <a:off x="250723" y="1753698"/>
            <a:ext cx="1123437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>
                <a:solidFill>
                  <a:srgbClr val="005D99"/>
                </a:solidFill>
              </a:rPr>
              <a:t>En el proceso participativo de construcción del Plan de Desarrollo Universitario 2020-2030 , se </a:t>
            </a:r>
            <a:r>
              <a:rPr lang="es-ES_tradnl" sz="2800" b="1" dirty="0">
                <a:solidFill>
                  <a:srgbClr val="00B050"/>
                </a:solidFill>
              </a:rPr>
              <a:t>integraron</a:t>
            </a:r>
            <a:r>
              <a:rPr lang="es-ES_tradnl" sz="2800" dirty="0">
                <a:solidFill>
                  <a:srgbClr val="005D99"/>
                </a:solidFill>
              </a:rPr>
              <a:t> al </a:t>
            </a:r>
            <a:r>
              <a:rPr lang="es-ES_tradnl" sz="2800" b="1" dirty="0">
                <a:solidFill>
                  <a:srgbClr val="00B050"/>
                </a:solidFill>
              </a:rPr>
              <a:t>documento final  </a:t>
            </a:r>
          </a:p>
          <a:p>
            <a:pPr algn="ctr"/>
            <a:r>
              <a:rPr lang="es-ES_tradnl" sz="6600" b="1" dirty="0">
                <a:solidFill>
                  <a:srgbClr val="00B050"/>
                </a:solidFill>
              </a:rPr>
              <a:t>47 recomendaciones y oportunidades de mejora </a:t>
            </a:r>
          </a:p>
          <a:p>
            <a:pPr algn="ctr"/>
            <a:r>
              <a:rPr lang="es-ES_tradnl" sz="2800" b="1" dirty="0">
                <a:solidFill>
                  <a:srgbClr val="005D99"/>
                </a:solidFill>
              </a:rPr>
              <a:t>propuestas por </a:t>
            </a:r>
          </a:p>
          <a:p>
            <a:pPr algn="ctr"/>
            <a:r>
              <a:rPr lang="es-ES_tradnl" sz="6600" b="1" dirty="0">
                <a:solidFill>
                  <a:srgbClr val="005D99"/>
                </a:solidFill>
              </a:rPr>
              <a:t> </a:t>
            </a:r>
            <a:r>
              <a:rPr lang="es-ES_tradnl" sz="6600" b="1" dirty="0">
                <a:solidFill>
                  <a:srgbClr val="00B050"/>
                </a:solidFill>
              </a:rPr>
              <a:t>8 pares </a:t>
            </a:r>
            <a:r>
              <a:rPr lang="es-ES_tradnl" sz="2400" b="1" dirty="0">
                <a:solidFill>
                  <a:srgbClr val="005D99"/>
                </a:solidFill>
              </a:rPr>
              <a:t>del CNA.</a:t>
            </a:r>
          </a:p>
        </p:txBody>
      </p:sp>
    </p:spTree>
    <p:extLst>
      <p:ext uri="{BB962C8B-B14F-4D97-AF65-F5344CB8AC3E}">
        <p14:creationId xmlns:p14="http://schemas.microsoft.com/office/powerpoint/2010/main" val="2062666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010B3EB5-9C83-4C93-B8A3-6CA7AB19F8F0}"/>
              </a:ext>
            </a:extLst>
          </p:cNvPr>
          <p:cNvSpPr/>
          <p:nvPr/>
        </p:nvSpPr>
        <p:spPr>
          <a:xfrm>
            <a:off x="19071" y="1922993"/>
            <a:ext cx="12192001" cy="939514"/>
          </a:xfrm>
          <a:prstGeom prst="rect">
            <a:avLst/>
          </a:prstGeom>
          <a:solidFill>
            <a:srgbClr val="A5CD39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70E9A1A-20E1-45DF-BCE4-640D72892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4972" y="171017"/>
            <a:ext cx="9436100" cy="331992"/>
          </a:xfrm>
        </p:spPr>
        <p:txBody>
          <a:bodyPr>
            <a:noAutofit/>
          </a:bodyPr>
          <a:lstStyle/>
          <a:p>
            <a:pPr algn="ctr"/>
            <a:r>
              <a:rPr lang="es-ES" sz="2000" spc="-15" dirty="0">
                <a:solidFill>
                  <a:srgbClr val="005D99"/>
                </a:solidFill>
                <a:latin typeface="Arial Black"/>
                <a:ea typeface="+mn-ea"/>
                <a:cs typeface="Arial Black"/>
              </a:rPr>
              <a:t>PRINCIPALES RECOMENDACIONES Y OPORTUNIDADES INETEGRDAS AL PDU 2020-2030</a:t>
            </a:r>
            <a:endParaRPr lang="es-CO" sz="2000" spc="-15" dirty="0">
              <a:solidFill>
                <a:srgbClr val="005D99"/>
              </a:solidFill>
              <a:latin typeface="Arial Black"/>
              <a:ea typeface="+mn-ea"/>
              <a:cs typeface="Arial Black"/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D3DAE166-EBD1-4A07-82D2-841EEB6CF608}"/>
              </a:ext>
            </a:extLst>
          </p:cNvPr>
          <p:cNvCxnSpPr>
            <a:cxnSpLocks/>
          </p:cNvCxnSpPr>
          <p:nvPr/>
        </p:nvCxnSpPr>
        <p:spPr>
          <a:xfrm>
            <a:off x="6095992" y="1227451"/>
            <a:ext cx="4928" cy="49974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4">
            <a:extLst>
              <a:ext uri="{FF2B5EF4-FFF2-40B4-BE49-F238E27FC236}">
                <a16:creationId xmlns:a16="http://schemas.microsoft.com/office/drawing/2014/main" id="{5D998D75-3C1D-4940-9F0D-FBC8BA5052B1}"/>
              </a:ext>
            </a:extLst>
          </p:cNvPr>
          <p:cNvSpPr/>
          <p:nvPr/>
        </p:nvSpPr>
        <p:spPr>
          <a:xfrm>
            <a:off x="6407053" y="792175"/>
            <a:ext cx="5784947" cy="425513"/>
          </a:xfrm>
          <a:prstGeom prst="rect">
            <a:avLst/>
          </a:prstGeom>
          <a:solidFill>
            <a:srgbClr val="005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/>
            <a:r>
              <a:rPr lang="es-ES" b="1" dirty="0"/>
              <a:t>PROPOSICIÓN</a:t>
            </a:r>
            <a:endParaRPr lang="es-CO" b="1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4F7065E-44E3-4ABF-8DFE-771973AD44AB}"/>
              </a:ext>
            </a:extLst>
          </p:cNvPr>
          <p:cNvSpPr/>
          <p:nvPr/>
        </p:nvSpPr>
        <p:spPr>
          <a:xfrm>
            <a:off x="0" y="782801"/>
            <a:ext cx="5784956" cy="425513"/>
          </a:xfrm>
          <a:prstGeom prst="rect">
            <a:avLst/>
          </a:prstGeom>
          <a:solidFill>
            <a:srgbClr val="005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 algn="ctr"/>
            <a:r>
              <a:rPr lang="es-CO" b="1" dirty="0"/>
              <a:t>OPORTUNIDADES DE MEJORA RECURRENTE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F618D2C-E2A8-4B3F-8246-49E1F06D63F0}"/>
              </a:ext>
            </a:extLst>
          </p:cNvPr>
          <p:cNvSpPr/>
          <p:nvPr/>
        </p:nvSpPr>
        <p:spPr>
          <a:xfrm>
            <a:off x="145300" y="1753307"/>
            <a:ext cx="5774847" cy="11689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5D99"/>
                </a:solidFill>
              </a:rPr>
              <a:t>Esta oportunidad de mejora cobija a los factores 4, 6, 7, 8 , 9 y 10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7F5E944-DA5E-4A6B-ACD6-9E2E84B967DC}"/>
              </a:ext>
            </a:extLst>
          </p:cNvPr>
          <p:cNvSpPr/>
          <p:nvPr/>
        </p:nvSpPr>
        <p:spPr>
          <a:xfrm>
            <a:off x="6107956" y="1850177"/>
            <a:ext cx="5604389" cy="1407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5D99"/>
                </a:solidFill>
              </a:rPr>
              <a:t>Ejecución de la Política de </a:t>
            </a:r>
            <a:r>
              <a:rPr lang="es-ES" sz="1600" i="1" dirty="0">
                <a:solidFill>
                  <a:srgbClr val="005D99"/>
                </a:solidFill>
              </a:rPr>
              <a:t>"Smart </a:t>
            </a:r>
            <a:r>
              <a:rPr lang="es-ES" sz="1600" i="1" dirty="0" err="1">
                <a:solidFill>
                  <a:srgbClr val="005D99"/>
                </a:solidFill>
              </a:rPr>
              <a:t>University</a:t>
            </a:r>
            <a:r>
              <a:rPr lang="es-ES" sz="1600" i="1" dirty="0">
                <a:solidFill>
                  <a:srgbClr val="005D99"/>
                </a:solidFill>
              </a:rPr>
              <a:t>” </a:t>
            </a:r>
            <a:r>
              <a:rPr lang="es-ES" sz="1600" dirty="0">
                <a:solidFill>
                  <a:srgbClr val="005D99"/>
                </a:solidFill>
              </a:rPr>
              <a:t>(Bodega de Datos para seguimiento a planes estratégicos y procesos misionales.)</a:t>
            </a:r>
          </a:p>
          <a:p>
            <a:endParaRPr lang="es-ES" sz="1600" dirty="0">
              <a:solidFill>
                <a:srgbClr val="005D99"/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646C9AE-8862-4981-9345-36B1319030D7}"/>
              </a:ext>
            </a:extLst>
          </p:cNvPr>
          <p:cNvSpPr/>
          <p:nvPr/>
        </p:nvSpPr>
        <p:spPr>
          <a:xfrm>
            <a:off x="6101221" y="5417608"/>
            <a:ext cx="5712305" cy="543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5D99"/>
                </a:solidFill>
              </a:rPr>
              <a:t>Ejecución del proyecto del PDA 2021 </a:t>
            </a:r>
            <a:r>
              <a:rPr lang="es-ES" sz="1600" i="1" dirty="0">
                <a:solidFill>
                  <a:srgbClr val="005D99"/>
                </a:solidFill>
              </a:rPr>
              <a:t>“Análisis del Reconocimiento y posicionamiento institucional”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4095AC0-4FA4-47D9-978B-BE4BF08045B7}"/>
              </a:ext>
            </a:extLst>
          </p:cNvPr>
          <p:cNvSpPr/>
          <p:nvPr/>
        </p:nvSpPr>
        <p:spPr>
          <a:xfrm>
            <a:off x="-12" y="1190717"/>
            <a:ext cx="12191999" cy="759693"/>
          </a:xfrm>
          <a:prstGeom prst="rect">
            <a:avLst/>
          </a:prstGeom>
          <a:solidFill>
            <a:srgbClr val="A5C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i="1" dirty="0">
                <a:solidFill>
                  <a:srgbClr val="005D99"/>
                </a:solidFill>
              </a:rPr>
              <a:t>Implementar una  herramienta informática; seguimiento  a procesos  académicos  y  su  articulación  con  investigación   y extensión.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C1584FE-1014-4111-926D-57A3FE6422ED}"/>
              </a:ext>
            </a:extLst>
          </p:cNvPr>
          <p:cNvSpPr/>
          <p:nvPr/>
        </p:nvSpPr>
        <p:spPr>
          <a:xfrm>
            <a:off x="-8" y="4363892"/>
            <a:ext cx="12191999" cy="813299"/>
          </a:xfrm>
          <a:prstGeom prst="rect">
            <a:avLst/>
          </a:prstGeom>
          <a:solidFill>
            <a:srgbClr val="A5C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i="1" dirty="0">
                <a:solidFill>
                  <a:srgbClr val="005D99"/>
                </a:solidFill>
              </a:rPr>
              <a:t>Diseñar estrategias que permitan mejorar la comunicación y percepción de los grupos de interés en  cuanto  a  la  información  que  les  atañe  y  a  los  procesos  de  comunicación  de  la universidad</a:t>
            </a:r>
          </a:p>
        </p:txBody>
      </p:sp>
      <p:sp>
        <p:nvSpPr>
          <p:cNvPr id="13" name="Triángulo isósceles 12">
            <a:extLst>
              <a:ext uri="{FF2B5EF4-FFF2-40B4-BE49-F238E27FC236}">
                <a16:creationId xmlns:a16="http://schemas.microsoft.com/office/drawing/2014/main" id="{DD4D0BD2-2DD1-4563-97C0-D701DED2A341}"/>
              </a:ext>
            </a:extLst>
          </p:cNvPr>
          <p:cNvSpPr/>
          <p:nvPr/>
        </p:nvSpPr>
        <p:spPr>
          <a:xfrm>
            <a:off x="5920148" y="1070037"/>
            <a:ext cx="351681" cy="152400"/>
          </a:xfrm>
          <a:prstGeom prst="triangle">
            <a:avLst/>
          </a:prstGeom>
          <a:solidFill>
            <a:srgbClr val="A5C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05D99"/>
              </a:solidFill>
            </a:endParaRPr>
          </a:p>
        </p:txBody>
      </p:sp>
      <p:sp>
        <p:nvSpPr>
          <p:cNvPr id="19" name="Triángulo isósceles 18">
            <a:extLst>
              <a:ext uri="{FF2B5EF4-FFF2-40B4-BE49-F238E27FC236}">
                <a16:creationId xmlns:a16="http://schemas.microsoft.com/office/drawing/2014/main" id="{B2A93F0F-C224-4194-9700-CA67A7906759}"/>
              </a:ext>
            </a:extLst>
          </p:cNvPr>
          <p:cNvSpPr/>
          <p:nvPr/>
        </p:nvSpPr>
        <p:spPr>
          <a:xfrm>
            <a:off x="5920147" y="4227780"/>
            <a:ext cx="351681" cy="152400"/>
          </a:xfrm>
          <a:prstGeom prst="triangle">
            <a:avLst/>
          </a:prstGeom>
          <a:solidFill>
            <a:srgbClr val="A5C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05D99"/>
              </a:solidFill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1F618D2C-E2A8-4B3F-8246-49E1F06D63F0}"/>
              </a:ext>
            </a:extLst>
          </p:cNvPr>
          <p:cNvSpPr/>
          <p:nvPr/>
        </p:nvSpPr>
        <p:spPr>
          <a:xfrm>
            <a:off x="72646" y="3472115"/>
            <a:ext cx="5774847" cy="11689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5D99"/>
                </a:solidFill>
              </a:rPr>
              <a:t>Esta oportunidad de mejora se presenta recurrentemente en los factores 4, 6, 7 y  9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47F5E944-DA5E-4A6B-ACD6-9E2E84B967DC}"/>
              </a:ext>
            </a:extLst>
          </p:cNvPr>
          <p:cNvSpPr/>
          <p:nvPr/>
        </p:nvSpPr>
        <p:spPr>
          <a:xfrm>
            <a:off x="6100920" y="3367086"/>
            <a:ext cx="6110152" cy="1407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5D99"/>
                </a:solidFill>
              </a:rPr>
              <a:t>Construcción de un modelo de evaluación de impacto de los procesos de formación, investigación, extensión y bienestar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B4095AC0-4FA4-47D9-978B-BE4BF08045B7}"/>
              </a:ext>
            </a:extLst>
          </p:cNvPr>
          <p:cNvSpPr/>
          <p:nvPr/>
        </p:nvSpPr>
        <p:spPr>
          <a:xfrm>
            <a:off x="6010" y="2935507"/>
            <a:ext cx="12191999" cy="759693"/>
          </a:xfrm>
          <a:prstGeom prst="rect">
            <a:avLst/>
          </a:prstGeom>
          <a:solidFill>
            <a:srgbClr val="A5C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i="1" dirty="0">
                <a:solidFill>
                  <a:srgbClr val="005D99"/>
                </a:solidFill>
              </a:rPr>
              <a:t>Medición de los impactos que generan los procesos  académicos, de investigación y extensión.</a:t>
            </a:r>
          </a:p>
        </p:txBody>
      </p:sp>
      <p:sp>
        <p:nvSpPr>
          <p:cNvPr id="25" name="Triángulo isósceles 24">
            <a:extLst>
              <a:ext uri="{FF2B5EF4-FFF2-40B4-BE49-F238E27FC236}">
                <a16:creationId xmlns:a16="http://schemas.microsoft.com/office/drawing/2014/main" id="{DD4D0BD2-2DD1-4563-97C0-D701DED2A341}"/>
              </a:ext>
            </a:extLst>
          </p:cNvPr>
          <p:cNvSpPr/>
          <p:nvPr/>
        </p:nvSpPr>
        <p:spPr>
          <a:xfrm>
            <a:off x="5928855" y="2816105"/>
            <a:ext cx="351681" cy="152400"/>
          </a:xfrm>
          <a:prstGeom prst="triangle">
            <a:avLst/>
          </a:prstGeom>
          <a:solidFill>
            <a:srgbClr val="A5C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05D99"/>
              </a:solidFill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1F618D2C-E2A8-4B3F-8246-49E1F06D63F0}"/>
              </a:ext>
            </a:extLst>
          </p:cNvPr>
          <p:cNvSpPr/>
          <p:nvPr/>
        </p:nvSpPr>
        <p:spPr>
          <a:xfrm>
            <a:off x="196895" y="5055956"/>
            <a:ext cx="5774847" cy="11689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5D99"/>
                </a:solidFill>
              </a:rPr>
              <a:t>Esta oportunidad de mejora esta presenta en los factores 1, 2, 6 y  10</a:t>
            </a:r>
          </a:p>
        </p:txBody>
      </p:sp>
    </p:spTree>
    <p:extLst>
      <p:ext uri="{BB962C8B-B14F-4D97-AF65-F5344CB8AC3E}">
        <p14:creationId xmlns:p14="http://schemas.microsoft.com/office/powerpoint/2010/main" val="3893540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070836" y="37021"/>
            <a:ext cx="9899092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735" algn="ctr">
              <a:lnSpc>
                <a:spcPts val="2100"/>
              </a:lnSpc>
              <a:spcBef>
                <a:spcPts val="100"/>
              </a:spcBef>
            </a:pPr>
            <a:r>
              <a:rPr lang="es-ES" sz="2000" spc="-15" dirty="0">
                <a:solidFill>
                  <a:srgbClr val="005D99"/>
                </a:solidFill>
                <a:latin typeface="Arial Black"/>
                <a:cs typeface="Arial Black"/>
              </a:rPr>
              <a:t>TALLER PARTICIPATIVO DE REVISIÓN Y AJUSTES</a:t>
            </a:r>
            <a:r>
              <a:rPr lang="es-ES" sz="2000" spc="-10" dirty="0">
                <a:solidFill>
                  <a:srgbClr val="005D99"/>
                </a:solidFill>
                <a:latin typeface="Arial Black"/>
                <a:cs typeface="Arial Black"/>
              </a:rPr>
              <a:t> </a:t>
            </a:r>
            <a:r>
              <a:rPr lang="es-ES" sz="2000" spc="-5" dirty="0">
                <a:solidFill>
                  <a:srgbClr val="005D99"/>
                </a:solidFill>
                <a:latin typeface="Arial Black"/>
                <a:cs typeface="Arial Black"/>
              </a:rPr>
              <a:t>PDU</a:t>
            </a:r>
            <a:endParaRPr lang="es-ES" sz="2000" dirty="0">
              <a:latin typeface="Arial Black"/>
              <a:cs typeface="Arial Black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96" y="4931619"/>
            <a:ext cx="2343087" cy="1668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595" y="3219038"/>
            <a:ext cx="2392541" cy="16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96" y="3208763"/>
            <a:ext cx="2360688" cy="16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117" y="767570"/>
            <a:ext cx="3652643" cy="2437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8289771" y="2321117"/>
            <a:ext cx="2221294" cy="1274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70AD47">
                    <a:lumMod val="50000"/>
                  </a:srgbClr>
                </a:solidFill>
                <a:latin typeface="Arial Black" panose="020B0A04020102020204" pitchFamily="34" charset="0"/>
              </a:rPr>
              <a:t>Participantes</a:t>
            </a:r>
            <a:r>
              <a:rPr lang="es-ES" sz="24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781" y="4931619"/>
            <a:ext cx="2413937" cy="166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4235954" y="377020"/>
            <a:ext cx="4356099" cy="287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ts val="1380"/>
              </a:lnSpc>
            </a:pPr>
            <a:r>
              <a:rPr lang="es-ES" b="1" dirty="0">
                <a:cs typeface="Calibri"/>
              </a:rPr>
              <a:t>08</a:t>
            </a:r>
            <a:r>
              <a:rPr lang="es-ES" b="1" spc="-5" dirty="0">
                <a:cs typeface="Calibri"/>
              </a:rPr>
              <a:t> </a:t>
            </a:r>
            <a:r>
              <a:rPr lang="es-ES" b="1" dirty="0">
                <a:cs typeface="Calibri"/>
              </a:rPr>
              <a:t>y</a:t>
            </a:r>
            <a:r>
              <a:rPr lang="es-ES" b="1" spc="-10" dirty="0">
                <a:cs typeface="Calibri"/>
              </a:rPr>
              <a:t> </a:t>
            </a:r>
            <a:r>
              <a:rPr lang="es-ES" b="1" dirty="0">
                <a:cs typeface="Calibri"/>
              </a:rPr>
              <a:t>09 de</a:t>
            </a:r>
            <a:r>
              <a:rPr lang="es-ES" b="1" spc="-10" dirty="0">
                <a:cs typeface="Calibri"/>
              </a:rPr>
              <a:t> </a:t>
            </a:r>
            <a:r>
              <a:rPr lang="es-ES" b="1" spc="-5" dirty="0">
                <a:cs typeface="Calibri"/>
              </a:rPr>
              <a:t>abril</a:t>
            </a:r>
            <a:r>
              <a:rPr lang="es-ES" b="1" spc="-15" dirty="0">
                <a:cs typeface="Calibri"/>
              </a:rPr>
              <a:t> </a:t>
            </a:r>
            <a:r>
              <a:rPr lang="es-ES" b="1" spc="-5" dirty="0">
                <a:cs typeface="Calibri"/>
              </a:rPr>
              <a:t>del</a:t>
            </a:r>
            <a:r>
              <a:rPr lang="es-ES" b="1" dirty="0">
                <a:cs typeface="Calibri"/>
              </a:rPr>
              <a:t> 2021</a:t>
            </a:r>
            <a:endParaRPr lang="es-CO" sz="2800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01DDEDF-A033-4586-B967-CD275F666FF0}"/>
              </a:ext>
            </a:extLst>
          </p:cNvPr>
          <p:cNvSpPr txBox="1"/>
          <p:nvPr/>
        </p:nvSpPr>
        <p:spPr>
          <a:xfrm>
            <a:off x="8604816" y="1586331"/>
            <a:ext cx="1849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dirty="0">
                <a:solidFill>
                  <a:srgbClr val="70AD47">
                    <a:lumMod val="50000"/>
                  </a:srgbClr>
                </a:solidFill>
                <a:latin typeface="Arial Black" panose="020B0A04020102020204" pitchFamily="34" charset="0"/>
              </a:rPr>
              <a:t>Sesiones de trabajo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3" name="Rectángulo: esquinas redondeadas 47">
            <a:extLst>
              <a:ext uri="{FF2B5EF4-FFF2-40B4-BE49-F238E27FC236}">
                <a16:creationId xmlns:a16="http://schemas.microsoft.com/office/drawing/2014/main" id="{589FFC6F-0B57-4865-A97E-0384004CAE16}"/>
              </a:ext>
            </a:extLst>
          </p:cNvPr>
          <p:cNvSpPr/>
          <p:nvPr/>
        </p:nvSpPr>
        <p:spPr>
          <a:xfrm>
            <a:off x="6273800" y="762699"/>
            <a:ext cx="4965700" cy="5193601"/>
          </a:xfrm>
          <a:prstGeom prst="roundRect">
            <a:avLst>
              <a:gd name="adj" fmla="val 5051"/>
            </a:avLst>
          </a:prstGeom>
          <a:noFill/>
          <a:ln w="28575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E91461A2-8EA9-4CFD-AA44-CCF9F3AD89C9}"/>
              </a:ext>
            </a:extLst>
          </p:cNvPr>
          <p:cNvCxnSpPr>
            <a:cxnSpLocks/>
          </p:cNvCxnSpPr>
          <p:nvPr/>
        </p:nvCxnSpPr>
        <p:spPr>
          <a:xfrm>
            <a:off x="6295196" y="2523317"/>
            <a:ext cx="4965700" cy="0"/>
          </a:xfrm>
          <a:prstGeom prst="line">
            <a:avLst/>
          </a:prstGeom>
          <a:ln w="28575">
            <a:solidFill>
              <a:srgbClr val="5482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uadroTexto 35">
            <a:extLst>
              <a:ext uri="{FF2B5EF4-FFF2-40B4-BE49-F238E27FC236}">
                <a16:creationId xmlns:a16="http://schemas.microsoft.com/office/drawing/2014/main" id="{34265C7C-B8C6-4DB3-8656-6EE1372F3333}"/>
              </a:ext>
            </a:extLst>
          </p:cNvPr>
          <p:cNvSpPr txBox="1"/>
          <p:nvPr/>
        </p:nvSpPr>
        <p:spPr>
          <a:xfrm>
            <a:off x="6516003" y="837920"/>
            <a:ext cx="4481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</a:tabLst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Mesas de Trabajo por plataforma</a:t>
            </a:r>
            <a:r>
              <a:rPr kumimoji="0" lang="es-CO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ZOOM</a:t>
            </a: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A0131D1C-5F54-4164-9302-395662000631}"/>
              </a:ext>
            </a:extLst>
          </p:cNvPr>
          <p:cNvSpPr txBox="1"/>
          <p:nvPr/>
        </p:nvSpPr>
        <p:spPr>
          <a:xfrm>
            <a:off x="7470544" y="179663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solidFill>
                  <a:srgbClr val="0070C0"/>
                </a:solidFill>
                <a:latin typeface="Calibri" panose="020F0502020204030204"/>
              </a:rPr>
              <a:t>2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0" name="Conector recto 39"/>
          <p:cNvCxnSpPr/>
          <p:nvPr/>
        </p:nvCxnSpPr>
        <p:spPr>
          <a:xfrm>
            <a:off x="8289771" y="1538349"/>
            <a:ext cx="0" cy="2310896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4"/>
          <p:cNvSpPr/>
          <p:nvPr/>
        </p:nvSpPr>
        <p:spPr>
          <a:xfrm>
            <a:off x="7477808" y="2693797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200" b="1" dirty="0">
                <a:solidFill>
                  <a:schemeClr val="accent1">
                    <a:lumMod val="75000"/>
                  </a:schemeClr>
                </a:solidFill>
              </a:rPr>
              <a:t>76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E91461A2-8EA9-4CFD-AA44-CCF9F3AD89C9}"/>
              </a:ext>
            </a:extLst>
          </p:cNvPr>
          <p:cNvCxnSpPr>
            <a:cxnSpLocks/>
          </p:cNvCxnSpPr>
          <p:nvPr/>
        </p:nvCxnSpPr>
        <p:spPr>
          <a:xfrm>
            <a:off x="6273800" y="3809459"/>
            <a:ext cx="4965700" cy="0"/>
          </a:xfrm>
          <a:prstGeom prst="line">
            <a:avLst/>
          </a:prstGeom>
          <a:ln w="28575">
            <a:solidFill>
              <a:srgbClr val="5482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Gráfico 3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4693213"/>
              </p:ext>
            </p:extLst>
          </p:nvPr>
        </p:nvGraphicFramePr>
        <p:xfrm>
          <a:off x="6128223" y="3733009"/>
          <a:ext cx="5111277" cy="2474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653965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/>
          <p:cNvSpPr/>
          <p:nvPr/>
        </p:nvSpPr>
        <p:spPr>
          <a:xfrm>
            <a:off x="106164" y="990723"/>
            <a:ext cx="3947246" cy="923205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 sz="1400" b="1" spc="-5" dirty="0">
              <a:cs typeface="Calibri"/>
            </a:endParaRPr>
          </a:p>
          <a:p>
            <a:pPr algn="ctr">
              <a:defRPr/>
            </a:pPr>
            <a:endParaRPr lang="es-ES" b="1" spc="-5" dirty="0">
              <a:cs typeface="Calibri"/>
            </a:endParaRPr>
          </a:p>
          <a:p>
            <a:pPr algn="ctr">
              <a:defRPr/>
            </a:pPr>
            <a:r>
              <a:rPr lang="es-ES" b="1" spc="-5" dirty="0">
                <a:cs typeface="Calibri"/>
              </a:rPr>
              <a:t>Encuesta </a:t>
            </a:r>
            <a:r>
              <a:rPr lang="es-ES" b="1" dirty="0">
                <a:cs typeface="Calibri"/>
              </a:rPr>
              <a:t>de </a:t>
            </a:r>
            <a:r>
              <a:rPr lang="es-ES" b="1" spc="5" dirty="0">
                <a:cs typeface="Calibri"/>
              </a:rPr>
              <a:t> </a:t>
            </a:r>
            <a:r>
              <a:rPr lang="es-ES" b="1" spc="-5" dirty="0">
                <a:cs typeface="Calibri"/>
              </a:rPr>
              <a:t>alineación </a:t>
            </a:r>
            <a:r>
              <a:rPr lang="es-ES" b="1" dirty="0">
                <a:cs typeface="Calibri"/>
              </a:rPr>
              <a:t>de la Visión, </a:t>
            </a:r>
            <a:r>
              <a:rPr lang="es-ES" b="1" spc="5" dirty="0">
                <a:cs typeface="Calibri"/>
              </a:rPr>
              <a:t> </a:t>
            </a:r>
            <a:r>
              <a:rPr lang="es-ES" b="1" dirty="0">
                <a:cs typeface="Calibri"/>
              </a:rPr>
              <a:t>Misión,</a:t>
            </a:r>
            <a:r>
              <a:rPr lang="es-ES" b="1" spc="-20" dirty="0">
                <a:cs typeface="Calibri"/>
              </a:rPr>
              <a:t> </a:t>
            </a:r>
            <a:r>
              <a:rPr lang="es-ES" b="1" dirty="0">
                <a:cs typeface="Calibri"/>
              </a:rPr>
              <a:t>Principios</a:t>
            </a:r>
            <a:r>
              <a:rPr lang="es-ES" b="1" spc="-10" dirty="0">
                <a:cs typeface="Calibri"/>
              </a:rPr>
              <a:t> </a:t>
            </a:r>
            <a:r>
              <a:rPr lang="es-ES" b="1" dirty="0">
                <a:cs typeface="Calibri"/>
              </a:rPr>
              <a:t>y</a:t>
            </a:r>
            <a:r>
              <a:rPr lang="es-ES" b="1" spc="-35" dirty="0">
                <a:cs typeface="Calibri"/>
              </a:rPr>
              <a:t> </a:t>
            </a:r>
            <a:r>
              <a:rPr lang="es-ES" b="1" spc="-15" dirty="0">
                <a:cs typeface="Calibri"/>
              </a:rPr>
              <a:t>Valores </a:t>
            </a:r>
            <a:r>
              <a:rPr lang="es-ES" b="1" spc="-260" dirty="0">
                <a:cs typeface="Calibri"/>
              </a:rPr>
              <a:t> </a:t>
            </a:r>
            <a:r>
              <a:rPr lang="es-ES" b="1" spc="-5" dirty="0">
                <a:cs typeface="Calibri"/>
              </a:rPr>
              <a:t>institucionales</a:t>
            </a:r>
            <a:endParaRPr lang="es-ES" dirty="0">
              <a:cs typeface="Calibri"/>
            </a:endParaRPr>
          </a:p>
          <a:p>
            <a:pPr algn="ctr"/>
            <a:endParaRPr lang="es-CO" sz="24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4783532" y="661786"/>
            <a:ext cx="6594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¿Qué tan de Acuerdo está con las propuestas de: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4682701" y="1378018"/>
            <a:ext cx="991783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000" b="1" dirty="0"/>
              <a:t>VISIÓN</a:t>
            </a:r>
            <a:endParaRPr lang="es-CO" sz="2000" b="1" dirty="0"/>
          </a:p>
        </p:txBody>
      </p:sp>
      <p:graphicFrame>
        <p:nvGraphicFramePr>
          <p:cNvPr id="17" name="Gráfico 16"/>
          <p:cNvGraphicFramePr>
            <a:graphicFrameLocks/>
          </p:cNvGraphicFramePr>
          <p:nvPr/>
        </p:nvGraphicFramePr>
        <p:xfrm>
          <a:off x="3276600" y="1710894"/>
          <a:ext cx="3886200" cy="2137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CuadroTexto 17"/>
          <p:cNvSpPr txBox="1"/>
          <p:nvPr/>
        </p:nvSpPr>
        <p:spPr>
          <a:xfrm>
            <a:off x="6969884" y="1328108"/>
            <a:ext cx="1245449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000" b="1" dirty="0"/>
              <a:t>MISIÓN</a:t>
            </a:r>
            <a:endParaRPr lang="es-CO" sz="2000" b="1" dirty="0"/>
          </a:p>
        </p:txBody>
      </p:sp>
      <p:graphicFrame>
        <p:nvGraphicFramePr>
          <p:cNvPr id="19" name="Gráfico 18"/>
          <p:cNvGraphicFramePr>
            <a:graphicFrameLocks/>
          </p:cNvGraphicFramePr>
          <p:nvPr/>
        </p:nvGraphicFramePr>
        <p:xfrm>
          <a:off x="8458200" y="1541617"/>
          <a:ext cx="4191000" cy="2427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CuadroTexto 19"/>
          <p:cNvSpPr txBox="1"/>
          <p:nvPr/>
        </p:nvSpPr>
        <p:spPr>
          <a:xfrm>
            <a:off x="8716234" y="1329556"/>
            <a:ext cx="301427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/>
              <a:t>PRINCIPIOS INSTITUCIONALES</a:t>
            </a:r>
            <a:endParaRPr lang="es-CO" b="1" dirty="0"/>
          </a:p>
        </p:txBody>
      </p:sp>
      <p:graphicFrame>
        <p:nvGraphicFramePr>
          <p:cNvPr id="21" name="Gráfico 20"/>
          <p:cNvGraphicFramePr>
            <a:graphicFrameLocks/>
          </p:cNvGraphicFramePr>
          <p:nvPr/>
        </p:nvGraphicFramePr>
        <p:xfrm>
          <a:off x="4152523" y="4048947"/>
          <a:ext cx="4563711" cy="2420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CuadroTexto 21"/>
          <p:cNvSpPr txBox="1"/>
          <p:nvPr/>
        </p:nvSpPr>
        <p:spPr>
          <a:xfrm>
            <a:off x="4906498" y="3754206"/>
            <a:ext cx="301427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/>
              <a:t>PRINCIPIOS INSTITUCIONALES</a:t>
            </a:r>
            <a:endParaRPr lang="es-CO" b="1" dirty="0"/>
          </a:p>
        </p:txBody>
      </p:sp>
      <p:graphicFrame>
        <p:nvGraphicFramePr>
          <p:cNvPr id="23" name="Gráfico 22"/>
          <p:cNvGraphicFramePr>
            <a:graphicFrameLocks/>
          </p:cNvGraphicFramePr>
          <p:nvPr/>
        </p:nvGraphicFramePr>
        <p:xfrm>
          <a:off x="7643465" y="4123538"/>
          <a:ext cx="4506984" cy="2334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25" name="Conector recto 24"/>
          <p:cNvCxnSpPr/>
          <p:nvPr/>
        </p:nvCxnSpPr>
        <p:spPr>
          <a:xfrm>
            <a:off x="93249" y="594657"/>
            <a:ext cx="12192000" cy="18607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6" name="CuadroTexto 25"/>
          <p:cNvSpPr txBox="1"/>
          <p:nvPr/>
        </p:nvSpPr>
        <p:spPr>
          <a:xfrm>
            <a:off x="8471808" y="3782479"/>
            <a:ext cx="301427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/>
              <a:t>VALORES INSTITUCIONALES</a:t>
            </a:r>
            <a:endParaRPr lang="es-CO" b="1" dirty="0"/>
          </a:p>
        </p:txBody>
      </p:sp>
      <p:graphicFrame>
        <p:nvGraphicFramePr>
          <p:cNvPr id="27" name="Gráfico 26"/>
          <p:cNvGraphicFramePr>
            <a:graphicFrameLocks/>
          </p:cNvGraphicFramePr>
          <p:nvPr/>
        </p:nvGraphicFramePr>
        <p:xfrm>
          <a:off x="5758392" y="1541617"/>
          <a:ext cx="3971931" cy="2427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31" name="Conector recto 30"/>
          <p:cNvCxnSpPr/>
          <p:nvPr/>
        </p:nvCxnSpPr>
        <p:spPr>
          <a:xfrm>
            <a:off x="4181800" y="587195"/>
            <a:ext cx="19606" cy="6270805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7"/>
          <a:srcRect l="18750" t="9000" r="21875" b="5000"/>
          <a:stretch/>
        </p:blipFill>
        <p:spPr>
          <a:xfrm>
            <a:off x="83483" y="2120345"/>
            <a:ext cx="3919146" cy="3725876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2079787" y="13811"/>
            <a:ext cx="9899092" cy="925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735" algn="ctr">
              <a:lnSpc>
                <a:spcPts val="2100"/>
              </a:lnSpc>
              <a:spcBef>
                <a:spcPts val="100"/>
              </a:spcBef>
            </a:pPr>
            <a:r>
              <a:rPr lang="es-ES" sz="2000" spc="-15" dirty="0">
                <a:solidFill>
                  <a:srgbClr val="005D99"/>
                </a:solidFill>
                <a:latin typeface="Arial Black"/>
                <a:cs typeface="Arial Black"/>
              </a:rPr>
              <a:t>TALLER PARTICIPATIVO DE REVISIÓN Y AJUSTES</a:t>
            </a:r>
            <a:r>
              <a:rPr lang="es-ES" sz="2000" spc="-10" dirty="0">
                <a:solidFill>
                  <a:srgbClr val="005D99"/>
                </a:solidFill>
                <a:latin typeface="Arial Black"/>
                <a:cs typeface="Arial Black"/>
              </a:rPr>
              <a:t> </a:t>
            </a:r>
            <a:r>
              <a:rPr lang="es-ES" sz="2000" spc="-5" dirty="0">
                <a:solidFill>
                  <a:srgbClr val="005D99"/>
                </a:solidFill>
                <a:latin typeface="Arial Black"/>
                <a:cs typeface="Arial Black"/>
              </a:rPr>
              <a:t>PDU</a:t>
            </a:r>
          </a:p>
          <a:p>
            <a:pPr marL="38735" algn="ctr">
              <a:lnSpc>
                <a:spcPts val="2100"/>
              </a:lnSpc>
              <a:spcBef>
                <a:spcPts val="100"/>
              </a:spcBef>
            </a:pPr>
            <a:r>
              <a:rPr lang="es-ES" sz="2000" b="1" dirty="0">
                <a:cs typeface="Calibri"/>
              </a:rPr>
              <a:t>08</a:t>
            </a:r>
            <a:r>
              <a:rPr lang="es-ES" sz="2000" b="1" spc="-5" dirty="0">
                <a:cs typeface="Calibri"/>
              </a:rPr>
              <a:t> </a:t>
            </a:r>
            <a:r>
              <a:rPr lang="es-ES" sz="2000" b="1" dirty="0">
                <a:cs typeface="Calibri"/>
              </a:rPr>
              <a:t>y</a:t>
            </a:r>
            <a:r>
              <a:rPr lang="es-ES" sz="2000" b="1" spc="-10" dirty="0">
                <a:cs typeface="Calibri"/>
              </a:rPr>
              <a:t> </a:t>
            </a:r>
            <a:r>
              <a:rPr lang="es-ES" sz="2000" b="1" dirty="0">
                <a:cs typeface="Calibri"/>
              </a:rPr>
              <a:t>09 de</a:t>
            </a:r>
            <a:r>
              <a:rPr lang="es-ES" sz="2000" b="1" spc="-10" dirty="0">
                <a:cs typeface="Calibri"/>
              </a:rPr>
              <a:t> </a:t>
            </a:r>
            <a:r>
              <a:rPr lang="es-ES" sz="2000" b="1" spc="-5" dirty="0">
                <a:cs typeface="Calibri"/>
              </a:rPr>
              <a:t>abril</a:t>
            </a:r>
            <a:r>
              <a:rPr lang="es-ES" sz="2000" b="1" spc="-15" dirty="0">
                <a:cs typeface="Calibri"/>
              </a:rPr>
              <a:t> </a:t>
            </a:r>
            <a:r>
              <a:rPr lang="es-ES" sz="2000" b="1" spc="-5" dirty="0">
                <a:cs typeface="Calibri"/>
              </a:rPr>
              <a:t>del</a:t>
            </a:r>
            <a:r>
              <a:rPr lang="es-ES" sz="2000" b="1" dirty="0">
                <a:cs typeface="Calibri"/>
              </a:rPr>
              <a:t> 2021</a:t>
            </a:r>
            <a:endParaRPr lang="es-CO" sz="3200" dirty="0"/>
          </a:p>
          <a:p>
            <a:pPr marL="38735" algn="ctr">
              <a:lnSpc>
                <a:spcPts val="2100"/>
              </a:lnSpc>
              <a:spcBef>
                <a:spcPts val="100"/>
              </a:spcBef>
            </a:pPr>
            <a:endParaRPr lang="es-ES" sz="20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04319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A079BFEA-A53C-4A47-B6A5-89948D40DB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9" t="18723" r="-290" b="5547"/>
          <a:stretch/>
        </p:blipFill>
        <p:spPr>
          <a:xfrm>
            <a:off x="2958961" y="2976090"/>
            <a:ext cx="2994219" cy="1846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ángulo 1"/>
          <p:cNvSpPr/>
          <p:nvPr/>
        </p:nvSpPr>
        <p:spPr>
          <a:xfrm>
            <a:off x="2070836" y="37021"/>
            <a:ext cx="9899092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735" algn="ctr">
              <a:lnSpc>
                <a:spcPts val="2100"/>
              </a:lnSpc>
              <a:spcBef>
                <a:spcPts val="100"/>
              </a:spcBef>
            </a:pPr>
            <a:r>
              <a:rPr lang="es-ES" sz="2000" spc="-15" dirty="0">
                <a:solidFill>
                  <a:srgbClr val="005D99"/>
                </a:solidFill>
                <a:latin typeface="Arial Black"/>
                <a:cs typeface="Arial Black"/>
              </a:rPr>
              <a:t>JORNADAS DE SOCIALIZACIÓN PLAN DE DESARROLLO 2030</a:t>
            </a:r>
            <a:endParaRPr lang="es-ES" sz="2000" dirty="0">
              <a:latin typeface="Arial Black"/>
              <a:cs typeface="Arial Black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7957341" y="3925050"/>
            <a:ext cx="2737145" cy="1274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70AD47">
                    <a:lumMod val="50000"/>
                  </a:srgbClr>
                </a:solidFill>
                <a:latin typeface="Arial Black" panose="020B0A04020102020204" pitchFamily="34" charset="0"/>
              </a:rPr>
              <a:t>ESTUDIANTES</a:t>
            </a:r>
          </a:p>
          <a:p>
            <a:pPr algn="ctr"/>
            <a:endParaRPr lang="es-ES" sz="2000" dirty="0">
              <a:solidFill>
                <a:srgbClr val="70AD47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000" b="1" dirty="0">
                <a:solidFill>
                  <a:srgbClr val="70AD47">
                    <a:lumMod val="50000"/>
                  </a:srgbClr>
                </a:solidFill>
                <a:latin typeface="Arial Black" panose="020B0A04020102020204" pitchFamily="34" charset="0"/>
              </a:rPr>
              <a:t>Representantes</a:t>
            </a:r>
          </a:p>
          <a:p>
            <a:pPr algn="ctr"/>
            <a:r>
              <a:rPr lang="es-ES" sz="2000" b="1" dirty="0">
                <a:solidFill>
                  <a:srgbClr val="70AD47">
                    <a:lumMod val="50000"/>
                  </a:srgbClr>
                </a:solidFill>
                <a:latin typeface="Arial Black" panose="020B0A04020102020204" pitchFamily="34" charset="0"/>
              </a:rPr>
              <a:t>Líderes de</a:t>
            </a:r>
          </a:p>
          <a:p>
            <a:pPr algn="ctr"/>
            <a:r>
              <a:rPr lang="es-ES" sz="2000" b="1" dirty="0">
                <a:solidFill>
                  <a:srgbClr val="70AD47">
                    <a:lumMod val="50000"/>
                  </a:srgbClr>
                </a:solidFill>
                <a:latin typeface="Arial Black" panose="020B0A04020102020204" pitchFamily="34" charset="0"/>
              </a:rPr>
              <a:t> Asociaciones estudiantiles</a:t>
            </a:r>
          </a:p>
          <a:p>
            <a:pPr algn="ctr"/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235954" y="377020"/>
            <a:ext cx="4356099" cy="287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ts val="1380"/>
              </a:lnSpc>
            </a:pPr>
            <a:r>
              <a:rPr lang="es-ES" b="1" dirty="0">
                <a:cs typeface="Calibri"/>
              </a:rPr>
              <a:t>21 y 22 de</a:t>
            </a:r>
            <a:r>
              <a:rPr lang="es-ES" b="1" spc="-10" dirty="0">
                <a:cs typeface="Calibri"/>
              </a:rPr>
              <a:t> </a:t>
            </a:r>
            <a:r>
              <a:rPr lang="es-ES" b="1" spc="-5" dirty="0">
                <a:cs typeface="Calibri"/>
              </a:rPr>
              <a:t>abril</a:t>
            </a:r>
            <a:r>
              <a:rPr lang="es-ES" b="1" spc="-15" dirty="0">
                <a:cs typeface="Calibri"/>
              </a:rPr>
              <a:t> </a:t>
            </a:r>
            <a:r>
              <a:rPr lang="es-ES" b="1" spc="-5" dirty="0">
                <a:cs typeface="Calibri"/>
              </a:rPr>
              <a:t>del</a:t>
            </a:r>
            <a:r>
              <a:rPr lang="es-ES" b="1" dirty="0">
                <a:cs typeface="Calibri"/>
              </a:rPr>
              <a:t> 2021</a:t>
            </a:r>
            <a:endParaRPr lang="es-CO" sz="2800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01DDEDF-A033-4586-B967-CD275F666FF0}"/>
              </a:ext>
            </a:extLst>
          </p:cNvPr>
          <p:cNvSpPr txBox="1"/>
          <p:nvPr/>
        </p:nvSpPr>
        <p:spPr>
          <a:xfrm>
            <a:off x="7957341" y="809647"/>
            <a:ext cx="27371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dirty="0">
                <a:solidFill>
                  <a:srgbClr val="70AD47">
                    <a:lumMod val="50000"/>
                  </a:srgbClr>
                </a:solidFill>
                <a:latin typeface="Arial Black" panose="020B0A04020102020204" pitchFamily="34" charset="0"/>
              </a:rPr>
              <a:t>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dirty="0">
                <a:solidFill>
                  <a:srgbClr val="70AD47">
                    <a:lumMod val="50000"/>
                  </a:srgbClr>
                </a:solidFill>
                <a:latin typeface="Arial Black" panose="020B0A04020102020204" pitchFamily="34" charset="0"/>
              </a:rPr>
              <a:t>   DOCENTES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Representantes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dirty="0">
                <a:solidFill>
                  <a:srgbClr val="70AD47">
                    <a:lumMod val="50000"/>
                  </a:srgbClr>
                </a:solidFill>
                <a:latin typeface="Arial Black" panose="020B0A04020102020204" pitchFamily="34" charset="0"/>
              </a:rPr>
              <a:t>Docentes lideres sindicales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3" name="Rectángulo: esquinas redondeadas 47">
            <a:extLst>
              <a:ext uri="{FF2B5EF4-FFF2-40B4-BE49-F238E27FC236}">
                <a16:creationId xmlns:a16="http://schemas.microsoft.com/office/drawing/2014/main" id="{589FFC6F-0B57-4865-A97E-0384004CAE16}"/>
              </a:ext>
            </a:extLst>
          </p:cNvPr>
          <p:cNvSpPr/>
          <p:nvPr/>
        </p:nvSpPr>
        <p:spPr>
          <a:xfrm>
            <a:off x="6412346" y="919949"/>
            <a:ext cx="4965700" cy="5193601"/>
          </a:xfrm>
          <a:prstGeom prst="roundRect">
            <a:avLst>
              <a:gd name="adj" fmla="val 5051"/>
            </a:avLst>
          </a:prstGeom>
          <a:noFill/>
          <a:ln w="28575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E91461A2-8EA9-4CFD-AA44-CCF9F3AD89C9}"/>
              </a:ext>
            </a:extLst>
          </p:cNvPr>
          <p:cNvCxnSpPr>
            <a:cxnSpLocks/>
          </p:cNvCxnSpPr>
          <p:nvPr/>
        </p:nvCxnSpPr>
        <p:spPr>
          <a:xfrm>
            <a:off x="6412346" y="3056416"/>
            <a:ext cx="4965700" cy="0"/>
          </a:xfrm>
          <a:prstGeom prst="line">
            <a:avLst/>
          </a:prstGeom>
          <a:ln w="28575">
            <a:solidFill>
              <a:srgbClr val="5482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uadroTexto 36">
            <a:extLst>
              <a:ext uri="{FF2B5EF4-FFF2-40B4-BE49-F238E27FC236}">
                <a16:creationId xmlns:a16="http://schemas.microsoft.com/office/drawing/2014/main" id="{A0131D1C-5F54-4164-9302-395662000631}"/>
              </a:ext>
            </a:extLst>
          </p:cNvPr>
          <p:cNvSpPr txBox="1"/>
          <p:nvPr/>
        </p:nvSpPr>
        <p:spPr>
          <a:xfrm>
            <a:off x="6775203" y="1627222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400" b="1" dirty="0">
                <a:solidFill>
                  <a:srgbClr val="0070C0"/>
                </a:solidFill>
                <a:latin typeface="Calibri" panose="020F0502020204030204"/>
              </a:rPr>
              <a:t>22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0" name="Conector recto 39"/>
          <p:cNvCxnSpPr>
            <a:cxnSpLocks/>
          </p:cNvCxnSpPr>
          <p:nvPr/>
        </p:nvCxnSpPr>
        <p:spPr>
          <a:xfrm>
            <a:off x="7957341" y="945550"/>
            <a:ext cx="0" cy="5111474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4"/>
          <p:cNvSpPr/>
          <p:nvPr/>
        </p:nvSpPr>
        <p:spPr>
          <a:xfrm>
            <a:off x="6414003" y="3806711"/>
            <a:ext cx="12883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solidFill>
                  <a:schemeClr val="accent1">
                    <a:lumMod val="75000"/>
                  </a:schemeClr>
                </a:solidFill>
              </a:rPr>
              <a:t>88</a:t>
            </a:r>
          </a:p>
        </p:txBody>
      </p:sp>
      <p:graphicFrame>
        <p:nvGraphicFramePr>
          <p:cNvPr id="39" name="Gráfico 3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3834489"/>
              </p:ext>
            </p:extLst>
          </p:nvPr>
        </p:nvGraphicFramePr>
        <p:xfrm>
          <a:off x="3979477" y="2668403"/>
          <a:ext cx="5111277" cy="2474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9" name="Picture 2" descr="Profesor en la pizarra | Icono Gratis">
            <a:extLst>
              <a:ext uri="{FF2B5EF4-FFF2-40B4-BE49-F238E27FC236}">
                <a16:creationId xmlns:a16="http://schemas.microsoft.com/office/drawing/2014/main" id="{12AC78F6-2C24-41AD-8740-6193549FE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87874" y="1524873"/>
            <a:ext cx="587490" cy="58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omputadora iconos estudiante icono diseño escuela, estudiante, ángulo,  texto, clase png | Klipartz">
            <a:extLst>
              <a:ext uri="{FF2B5EF4-FFF2-40B4-BE49-F238E27FC236}">
                <a16:creationId xmlns:a16="http://schemas.microsoft.com/office/drawing/2014/main" id="{63A0CCF6-CC74-4ED0-B513-1AB259325D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39996" y="3835153"/>
            <a:ext cx="528710" cy="61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Un hombre en frente de una pantalla de una computadora&#10;&#10;Descripción generada automáticamente con confianza media">
            <a:extLst>
              <a:ext uri="{FF2B5EF4-FFF2-40B4-BE49-F238E27FC236}">
                <a16:creationId xmlns:a16="http://schemas.microsoft.com/office/drawing/2014/main" id="{D4216389-D382-4459-B922-3D8F1A563C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1" t="23107" r="10471" b="12091"/>
          <a:stretch/>
        </p:blipFill>
        <p:spPr>
          <a:xfrm>
            <a:off x="303342" y="2928254"/>
            <a:ext cx="2728094" cy="1857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n 9" descr="Imagen de la pantalla de un computador&#10;&#10;Descripción generada automáticamente con confianza baja">
            <a:extLst>
              <a:ext uri="{FF2B5EF4-FFF2-40B4-BE49-F238E27FC236}">
                <a16:creationId xmlns:a16="http://schemas.microsoft.com/office/drawing/2014/main" id="{E9200B57-05C0-4510-B19A-80143B5743B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" t="2121" r="1056" b="4740"/>
          <a:stretch/>
        </p:blipFill>
        <p:spPr>
          <a:xfrm>
            <a:off x="1052940" y="809647"/>
            <a:ext cx="4170400" cy="21737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8F9A8BC-FF24-4344-AC6A-65CA1E5FE77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637" t="17297" r="3617" b="18696"/>
          <a:stretch/>
        </p:blipFill>
        <p:spPr>
          <a:xfrm>
            <a:off x="301315" y="4783443"/>
            <a:ext cx="2655619" cy="1747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Imagen 16" descr="Imagen de la pantalla de un celular con texto e imagen&#10;&#10;Descripción generada automáticamente con confianza media">
            <a:extLst>
              <a:ext uri="{FF2B5EF4-FFF2-40B4-BE49-F238E27FC236}">
                <a16:creationId xmlns:a16="http://schemas.microsoft.com/office/drawing/2014/main" id="{17C7E77E-BA68-4022-8DED-830A9EAC3BB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" t="7477" r="6086" b="-1"/>
          <a:stretch/>
        </p:blipFill>
        <p:spPr>
          <a:xfrm>
            <a:off x="2956934" y="4792499"/>
            <a:ext cx="2994219" cy="1747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70182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object 4"/>
          <p:cNvSpPr/>
          <p:nvPr/>
        </p:nvSpPr>
        <p:spPr>
          <a:xfrm>
            <a:off x="1581149" y="816979"/>
            <a:ext cx="9042916" cy="60410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0681" y="-1828983"/>
            <a:ext cx="5325311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1506" y="696934"/>
            <a:ext cx="5325311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024858" y="145154"/>
            <a:ext cx="10668377" cy="1592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ts val="3900"/>
              </a:lnSpc>
              <a:spcBef>
                <a:spcPts val="600"/>
              </a:spcBef>
            </a:pPr>
            <a:r>
              <a:rPr lang="es-ES" sz="4000" b="1" dirty="0">
                <a:solidFill>
                  <a:schemeClr val="accent6">
                    <a:lumMod val="75000"/>
                  </a:schemeClr>
                </a:solidFill>
              </a:rPr>
              <a:t>A pesar de todo … seguiremos sembrando </a:t>
            </a:r>
            <a:br>
              <a:rPr lang="es-ES" sz="40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s-ES" sz="4000" b="1" dirty="0">
                <a:solidFill>
                  <a:schemeClr val="accent6">
                    <a:lumMod val="75000"/>
                  </a:schemeClr>
                </a:solidFill>
              </a:rPr>
              <a:t>Educación de Alta Calidad </a:t>
            </a:r>
            <a:br>
              <a:rPr lang="es-ES" sz="40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s-ES" sz="4000" b="1" dirty="0">
                <a:solidFill>
                  <a:schemeClr val="accent6">
                    <a:lumMod val="75000"/>
                  </a:schemeClr>
                </a:solidFill>
              </a:rPr>
              <a:t>que transforma vidas</a:t>
            </a:r>
          </a:p>
        </p:txBody>
      </p:sp>
    </p:spTree>
    <p:extLst>
      <p:ext uri="{BB962C8B-B14F-4D97-AF65-F5344CB8AC3E}">
        <p14:creationId xmlns:p14="http://schemas.microsoft.com/office/powerpoint/2010/main" val="1324623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9" t="3478" r="23119" b="-3478"/>
          <a:stretch/>
        </p:blipFill>
        <p:spPr>
          <a:xfrm>
            <a:off x="7164802" y="1025897"/>
            <a:ext cx="6272544" cy="7928458"/>
          </a:xfrm>
          <a:prstGeom prst="ellipse">
            <a:avLst/>
          </a:prstGeom>
          <a:ln w="57150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213A07F4-F577-4E08-A18E-0AD26B85E563}"/>
              </a:ext>
            </a:extLst>
          </p:cNvPr>
          <p:cNvSpPr txBox="1"/>
          <p:nvPr/>
        </p:nvSpPr>
        <p:spPr>
          <a:xfrm>
            <a:off x="47298" y="6443542"/>
            <a:ext cx="26184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Acuerdo Superior 23 de 2019</a:t>
            </a:r>
          </a:p>
        </p:txBody>
      </p:sp>
      <p:sp>
        <p:nvSpPr>
          <p:cNvPr id="4" name="Rectángulo 3"/>
          <p:cNvSpPr/>
          <p:nvPr/>
        </p:nvSpPr>
        <p:spPr>
          <a:xfrm>
            <a:off x="0" y="739435"/>
            <a:ext cx="3467100" cy="286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34CBDB6-240D-4825-AF63-AA0861B93EF7}"/>
              </a:ext>
            </a:extLst>
          </p:cNvPr>
          <p:cNvSpPr txBox="1"/>
          <p:nvPr/>
        </p:nvSpPr>
        <p:spPr>
          <a:xfrm>
            <a:off x="0" y="1"/>
            <a:ext cx="12192000" cy="674898"/>
          </a:xfrm>
          <a:prstGeom prst="rect">
            <a:avLst/>
          </a:prstGeom>
          <a:solidFill>
            <a:srgbClr val="B7DB45"/>
          </a:solidFill>
        </p:spPr>
        <p:txBody>
          <a:bodyPr wrap="square" rtlCol="0" anchor="ctr">
            <a:noAutofit/>
          </a:bodyPr>
          <a:lstStyle>
            <a:defPPr>
              <a:defRPr lang="es-ES_tradnl"/>
            </a:defPPr>
            <a:lvl1pPr>
              <a:lnSpc>
                <a:spcPts val="3000"/>
              </a:lnSpc>
              <a:defRPr sz="3000" b="1">
                <a:solidFill>
                  <a:srgbClr val="002060"/>
                </a:solidFill>
                <a:ea typeface="Calibri" charset="0"/>
                <a:cs typeface="Calibri" charset="0"/>
              </a:defRPr>
            </a:lvl1pPr>
          </a:lstStyle>
          <a:p>
            <a:pPr algn="ctr"/>
            <a:endParaRPr lang="es-CO" i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A75B7E4-E4D8-4452-A603-3770016DA172}"/>
              </a:ext>
            </a:extLst>
          </p:cNvPr>
          <p:cNvSpPr txBox="1"/>
          <p:nvPr/>
        </p:nvSpPr>
        <p:spPr>
          <a:xfrm>
            <a:off x="2549539" y="-10851"/>
            <a:ext cx="327048" cy="685750"/>
          </a:xfrm>
          <a:prstGeom prst="rect">
            <a:avLst/>
          </a:prstGeom>
          <a:solidFill>
            <a:srgbClr val="007184"/>
          </a:solidFill>
        </p:spPr>
        <p:txBody>
          <a:bodyPr wrap="square" rtlCol="0" anchor="ctr">
            <a:noAutofit/>
          </a:bodyPr>
          <a:lstStyle/>
          <a:p>
            <a:pPr algn="ctr"/>
            <a:endParaRPr lang="es-CO" sz="1500" dirty="0">
              <a:solidFill>
                <a:srgbClr val="B7DB45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10501B8-EBCF-43FE-A363-AD24BCA11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652" y="54525"/>
            <a:ext cx="2080235" cy="5658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585" y="57481"/>
            <a:ext cx="6902548" cy="663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07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ángulo 58"/>
          <p:cNvSpPr/>
          <p:nvPr/>
        </p:nvSpPr>
        <p:spPr>
          <a:xfrm>
            <a:off x="1720645" y="226142"/>
            <a:ext cx="1504336" cy="757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99CE4907-5D88-4EC4-ADD5-A6713450C406}"/>
              </a:ext>
            </a:extLst>
          </p:cNvPr>
          <p:cNvSpPr txBox="1"/>
          <p:nvPr/>
        </p:nvSpPr>
        <p:spPr>
          <a:xfrm>
            <a:off x="0" y="1"/>
            <a:ext cx="12192000" cy="674898"/>
          </a:xfrm>
          <a:prstGeom prst="rect">
            <a:avLst/>
          </a:prstGeom>
          <a:solidFill>
            <a:srgbClr val="B7DB45"/>
          </a:solidFill>
        </p:spPr>
        <p:txBody>
          <a:bodyPr wrap="square" rtlCol="0" anchor="ctr">
            <a:noAutofit/>
          </a:bodyPr>
          <a:lstStyle>
            <a:defPPr>
              <a:defRPr lang="es-ES_tradnl"/>
            </a:defPPr>
            <a:lvl1pPr>
              <a:lnSpc>
                <a:spcPts val="3000"/>
              </a:lnSpc>
              <a:defRPr sz="3000" b="1">
                <a:solidFill>
                  <a:srgbClr val="002060"/>
                </a:solidFill>
                <a:ea typeface="Calibri" charset="0"/>
                <a:cs typeface="Calibri" charset="0"/>
              </a:defRPr>
            </a:lvl1pPr>
          </a:lstStyle>
          <a:p>
            <a:pPr algn="ctr"/>
            <a:endParaRPr lang="es-CO" i="1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718" y="3865075"/>
            <a:ext cx="890277" cy="88150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5875" y="1613969"/>
            <a:ext cx="837667" cy="791427"/>
          </a:xfrm>
          <a:prstGeom prst="ellipse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1177349" y="4816851"/>
            <a:ext cx="584347" cy="408623"/>
          </a:xfrm>
          <a:prstGeom prst="round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900" b="1" dirty="0"/>
              <a:t>Agosto 2016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1670617" y="2468168"/>
            <a:ext cx="765238" cy="408623"/>
          </a:xfrm>
          <a:prstGeom prst="round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900" b="1" dirty="0"/>
              <a:t>Noviembre  2016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8141113" y="5671331"/>
            <a:ext cx="7652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b="1" dirty="0"/>
              <a:t>2020</a:t>
            </a:r>
          </a:p>
        </p:txBody>
      </p:sp>
      <p:cxnSp>
        <p:nvCxnSpPr>
          <p:cNvPr id="18" name="Conector recto de flecha 17"/>
          <p:cNvCxnSpPr/>
          <p:nvPr/>
        </p:nvCxnSpPr>
        <p:spPr>
          <a:xfrm flipV="1">
            <a:off x="1473679" y="5303269"/>
            <a:ext cx="6503833" cy="17667"/>
          </a:xfrm>
          <a:prstGeom prst="straightConnector1">
            <a:avLst/>
          </a:prstGeom>
          <a:ln w="38100">
            <a:headEnd type="oval"/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>
            <a:cxnSpLocks/>
          </p:cNvCxnSpPr>
          <p:nvPr/>
        </p:nvCxnSpPr>
        <p:spPr>
          <a:xfrm flipV="1">
            <a:off x="6758232" y="5923847"/>
            <a:ext cx="1237479" cy="6717"/>
          </a:xfrm>
          <a:prstGeom prst="straightConnector1">
            <a:avLst/>
          </a:prstGeom>
          <a:ln w="38100">
            <a:headEnd type="oval"/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>
            <a:cxnSpLocks/>
          </p:cNvCxnSpPr>
          <p:nvPr/>
        </p:nvCxnSpPr>
        <p:spPr>
          <a:xfrm>
            <a:off x="98667" y="5924358"/>
            <a:ext cx="6661659" cy="2838"/>
          </a:xfrm>
          <a:prstGeom prst="straightConnector1">
            <a:avLst/>
          </a:prstGeom>
          <a:ln w="38100">
            <a:headEnd type="oval"/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Imagen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194" y="6000688"/>
            <a:ext cx="1744890" cy="776986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4909079" y="5933188"/>
            <a:ext cx="2396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800" dirty="0">
                <a:solidFill>
                  <a:srgbClr val="003073"/>
                </a:solidFill>
              </a:rPr>
              <a:t>58%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6469177" y="6098072"/>
            <a:ext cx="1667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b="1" dirty="0">
                <a:solidFill>
                  <a:srgbClr val="003073"/>
                </a:solidFill>
              </a:rPr>
              <a:t>Cumplimiento de metas PDU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6369128" y="5411923"/>
            <a:ext cx="765238" cy="408623"/>
          </a:xfrm>
          <a:prstGeom prst="round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900" b="1" dirty="0"/>
              <a:t>Diciembre  2019</a:t>
            </a:r>
          </a:p>
        </p:txBody>
      </p:sp>
      <p:cxnSp>
        <p:nvCxnSpPr>
          <p:cNvPr id="25" name="Conector recto de flecha 24"/>
          <p:cNvCxnSpPr/>
          <p:nvPr/>
        </p:nvCxnSpPr>
        <p:spPr>
          <a:xfrm>
            <a:off x="5492686" y="2976010"/>
            <a:ext cx="2531092" cy="549"/>
          </a:xfrm>
          <a:prstGeom prst="straightConnector1">
            <a:avLst/>
          </a:prstGeom>
          <a:ln w="38100">
            <a:headEnd type="oval"/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CuadroTexto 25"/>
          <p:cNvSpPr txBox="1"/>
          <p:nvPr/>
        </p:nvSpPr>
        <p:spPr>
          <a:xfrm>
            <a:off x="5110067" y="2561549"/>
            <a:ext cx="765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b="1" dirty="0"/>
              <a:t>Junio </a:t>
            </a:r>
          </a:p>
          <a:p>
            <a:pPr algn="ctr"/>
            <a:r>
              <a:rPr lang="es-CO" sz="900" b="1" dirty="0"/>
              <a:t>2018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2088078" y="4876721"/>
            <a:ext cx="27221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b="1" dirty="0"/>
              <a:t>Mejoramiento, Autoevaluación  y Transformación Organizacional  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5730713" y="2495119"/>
            <a:ext cx="22649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b="1" dirty="0"/>
              <a:t>Formulación del Nuevo Plan de Desarrollo Institucional 2020-2030</a:t>
            </a:r>
          </a:p>
        </p:txBody>
      </p:sp>
      <p:cxnSp>
        <p:nvCxnSpPr>
          <p:cNvPr id="30" name="Conector recto de flecha 29"/>
          <p:cNvCxnSpPr/>
          <p:nvPr/>
        </p:nvCxnSpPr>
        <p:spPr>
          <a:xfrm>
            <a:off x="8035220" y="5938578"/>
            <a:ext cx="4183781" cy="710"/>
          </a:xfrm>
          <a:prstGeom prst="straightConnector1">
            <a:avLst/>
          </a:prstGeom>
          <a:ln w="76200">
            <a:headEnd type="oval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CuadroTexto 31"/>
          <p:cNvSpPr txBox="1"/>
          <p:nvPr/>
        </p:nvSpPr>
        <p:spPr>
          <a:xfrm>
            <a:off x="5669392" y="4887425"/>
            <a:ext cx="22649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b="1" dirty="0"/>
              <a:t>Diagnóstico y Fase 2 Plan de Mejoramiento Institucional 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2401348" y="2479607"/>
            <a:ext cx="27221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b="1" dirty="0"/>
              <a:t>61 Acciones Prioritarias</a:t>
            </a:r>
          </a:p>
          <a:p>
            <a:pPr algn="ctr"/>
            <a:r>
              <a:rPr lang="es-CO" sz="1100" b="1" dirty="0"/>
              <a:t>111 Iniciativas Estratégicas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1865995" y="5350006"/>
            <a:ext cx="3136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b="1" dirty="0"/>
              <a:t>10 Retos Prioritarios</a:t>
            </a:r>
          </a:p>
          <a:p>
            <a:pPr algn="ctr"/>
            <a:r>
              <a:rPr lang="es-CO" sz="1100" b="1" dirty="0"/>
              <a:t>214 Compromisos con los programas académicos</a:t>
            </a:r>
          </a:p>
        </p:txBody>
      </p:sp>
      <p:sp>
        <p:nvSpPr>
          <p:cNvPr id="36" name="CuadroTexto 35"/>
          <p:cNvSpPr txBox="1"/>
          <p:nvPr/>
        </p:nvSpPr>
        <p:spPr>
          <a:xfrm>
            <a:off x="7652601" y="1373081"/>
            <a:ext cx="7652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b="1" dirty="0"/>
              <a:t>Dic. 2020</a:t>
            </a:r>
          </a:p>
        </p:txBody>
      </p:sp>
      <p:cxnSp>
        <p:nvCxnSpPr>
          <p:cNvPr id="38" name="Conector recto de flecha 37"/>
          <p:cNvCxnSpPr/>
          <p:nvPr/>
        </p:nvCxnSpPr>
        <p:spPr>
          <a:xfrm flipV="1">
            <a:off x="5451580" y="5298789"/>
            <a:ext cx="2544131" cy="5669"/>
          </a:xfrm>
          <a:prstGeom prst="straightConnector1">
            <a:avLst/>
          </a:prstGeom>
          <a:ln w="38100">
            <a:headEnd type="oval"/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CuadroTexto 38"/>
          <p:cNvSpPr txBox="1"/>
          <p:nvPr/>
        </p:nvSpPr>
        <p:spPr>
          <a:xfrm>
            <a:off x="5066816" y="4918203"/>
            <a:ext cx="765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b="1" dirty="0"/>
              <a:t>Junio </a:t>
            </a:r>
          </a:p>
          <a:p>
            <a:pPr algn="ctr"/>
            <a:r>
              <a:rPr lang="es-CO" sz="900" b="1" dirty="0"/>
              <a:t>2018</a:t>
            </a:r>
          </a:p>
        </p:txBody>
      </p:sp>
      <p:cxnSp>
        <p:nvCxnSpPr>
          <p:cNvPr id="40" name="Conector recto de flecha 39"/>
          <p:cNvCxnSpPr>
            <a:cxnSpLocks/>
            <a:endCxn id="36" idx="2"/>
          </p:cNvCxnSpPr>
          <p:nvPr/>
        </p:nvCxnSpPr>
        <p:spPr>
          <a:xfrm flipV="1">
            <a:off x="8010807" y="1603913"/>
            <a:ext cx="24413" cy="4835444"/>
          </a:xfrm>
          <a:prstGeom prst="straightConnector1">
            <a:avLst/>
          </a:prstGeom>
          <a:ln w="38100">
            <a:prstDash val="sysDot"/>
            <a:headEnd type="oval"/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Conector recto de flecha 40"/>
          <p:cNvCxnSpPr/>
          <p:nvPr/>
        </p:nvCxnSpPr>
        <p:spPr>
          <a:xfrm flipV="1">
            <a:off x="2049334" y="2974156"/>
            <a:ext cx="3437800" cy="2755"/>
          </a:xfrm>
          <a:prstGeom prst="straightConnector1">
            <a:avLst/>
          </a:prstGeom>
          <a:ln w="38100">
            <a:headEnd type="oval"/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CuadroTexto 41"/>
          <p:cNvSpPr txBox="1"/>
          <p:nvPr/>
        </p:nvSpPr>
        <p:spPr>
          <a:xfrm>
            <a:off x="8290485" y="6028822"/>
            <a:ext cx="382549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1100" b="1" dirty="0"/>
              <a:t>Portafolio Integrado de Desarrollo Institucional </a:t>
            </a:r>
            <a:br>
              <a:rPr lang="es-CO" sz="1100" b="1" dirty="0"/>
            </a:br>
            <a:r>
              <a:rPr lang="es-CO" sz="1100" b="1" dirty="0"/>
              <a:t>de la Universidad del Magdalena alineado con </a:t>
            </a:r>
            <a:br>
              <a:rPr lang="es-CO" sz="1100" b="1" dirty="0"/>
            </a:br>
            <a:r>
              <a:rPr lang="es-CO" sz="1100" b="1" dirty="0"/>
              <a:t>Objetivos de Desarrollo Sostenible (ODS)</a:t>
            </a:r>
          </a:p>
          <a:p>
            <a:pPr algn="ctr"/>
            <a:endParaRPr lang="es-CO" sz="1100" b="1" dirty="0"/>
          </a:p>
        </p:txBody>
      </p:sp>
      <p:sp>
        <p:nvSpPr>
          <p:cNvPr id="43" name="CuadroTexto 42"/>
          <p:cNvSpPr txBox="1"/>
          <p:nvPr/>
        </p:nvSpPr>
        <p:spPr>
          <a:xfrm>
            <a:off x="11186073" y="5628551"/>
            <a:ext cx="14134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b="1" dirty="0"/>
              <a:t>… 2030</a:t>
            </a:r>
          </a:p>
        </p:txBody>
      </p:sp>
      <p:pic>
        <p:nvPicPr>
          <p:cNvPr id="44" name="Imagen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72" y="1235255"/>
            <a:ext cx="506669" cy="507372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232" y="1810970"/>
            <a:ext cx="518701" cy="518701"/>
          </a:xfrm>
          <a:prstGeom prst="rect">
            <a:avLst/>
          </a:prstGeom>
        </p:spPr>
      </p:pic>
      <p:grpSp>
        <p:nvGrpSpPr>
          <p:cNvPr id="46" name="Grupo 45"/>
          <p:cNvGrpSpPr/>
          <p:nvPr/>
        </p:nvGrpSpPr>
        <p:grpSpPr>
          <a:xfrm>
            <a:off x="159816" y="4295538"/>
            <a:ext cx="519581" cy="553312"/>
            <a:chOff x="936166" y="5068496"/>
            <a:chExt cx="1500800" cy="1500800"/>
          </a:xfrm>
        </p:grpSpPr>
        <p:pic>
          <p:nvPicPr>
            <p:cNvPr id="47" name="Imagen 4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6166" y="5068496"/>
              <a:ext cx="1500800" cy="1500800"/>
            </a:xfrm>
            <a:prstGeom prst="rect">
              <a:avLst/>
            </a:prstGeom>
          </p:spPr>
        </p:pic>
        <p:sp>
          <p:nvSpPr>
            <p:cNvPr id="48" name="Rectángulo redondeado 47"/>
            <p:cNvSpPr/>
            <p:nvPr/>
          </p:nvSpPr>
          <p:spPr>
            <a:xfrm>
              <a:off x="1413164" y="6059836"/>
              <a:ext cx="535709" cy="172007"/>
            </a:xfrm>
            <a:prstGeom prst="roundRect">
              <a:avLst/>
            </a:prstGeom>
            <a:solidFill>
              <a:srgbClr val="A8C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49" name="Grupo 48"/>
          <p:cNvGrpSpPr/>
          <p:nvPr/>
        </p:nvGrpSpPr>
        <p:grpSpPr>
          <a:xfrm>
            <a:off x="159816" y="3004936"/>
            <a:ext cx="503427" cy="540045"/>
            <a:chOff x="2271838" y="5274746"/>
            <a:chExt cx="1500800" cy="1500800"/>
          </a:xfrm>
        </p:grpSpPr>
        <p:pic>
          <p:nvPicPr>
            <p:cNvPr id="50" name="Imagen 4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1838" y="5274746"/>
              <a:ext cx="1500800" cy="1500800"/>
            </a:xfrm>
            <a:prstGeom prst="rect">
              <a:avLst/>
            </a:prstGeom>
          </p:spPr>
        </p:pic>
        <p:sp>
          <p:nvSpPr>
            <p:cNvPr id="51" name="Rectángulo redondeado 50"/>
            <p:cNvSpPr/>
            <p:nvPr/>
          </p:nvSpPr>
          <p:spPr>
            <a:xfrm>
              <a:off x="2777014" y="6231844"/>
              <a:ext cx="535709" cy="172007"/>
            </a:xfrm>
            <a:prstGeom prst="roundRect">
              <a:avLst/>
            </a:prstGeom>
            <a:solidFill>
              <a:srgbClr val="A8C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52" name="Grupo 51"/>
          <p:cNvGrpSpPr/>
          <p:nvPr/>
        </p:nvGrpSpPr>
        <p:grpSpPr>
          <a:xfrm>
            <a:off x="129590" y="3657849"/>
            <a:ext cx="529343" cy="534735"/>
            <a:chOff x="3987855" y="5274746"/>
            <a:chExt cx="1500800" cy="1500800"/>
          </a:xfrm>
        </p:grpSpPr>
        <p:pic>
          <p:nvPicPr>
            <p:cNvPr id="53" name="Imagen 5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7855" y="5274746"/>
              <a:ext cx="1500800" cy="1500800"/>
            </a:xfrm>
            <a:prstGeom prst="rect">
              <a:avLst/>
            </a:prstGeom>
          </p:spPr>
        </p:pic>
        <p:sp>
          <p:nvSpPr>
            <p:cNvPr id="54" name="Rectángulo redondeado 53"/>
            <p:cNvSpPr/>
            <p:nvPr/>
          </p:nvSpPr>
          <p:spPr>
            <a:xfrm>
              <a:off x="4470400" y="6287454"/>
              <a:ext cx="535709" cy="150639"/>
            </a:xfrm>
            <a:prstGeom prst="roundRect">
              <a:avLst/>
            </a:prstGeom>
            <a:solidFill>
              <a:srgbClr val="A8C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55" name="Imagen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232" y="4919663"/>
            <a:ext cx="563789" cy="563789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92" y="2429161"/>
            <a:ext cx="501380" cy="501380"/>
          </a:xfrm>
          <a:prstGeom prst="rect">
            <a:avLst/>
          </a:prstGeom>
        </p:spPr>
      </p:pic>
      <p:sp>
        <p:nvSpPr>
          <p:cNvPr id="57" name="CuadroTexto 56"/>
          <p:cNvSpPr txBox="1"/>
          <p:nvPr/>
        </p:nvSpPr>
        <p:spPr>
          <a:xfrm>
            <a:off x="2798615" y="4577405"/>
            <a:ext cx="1366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accent1">
                    <a:lumMod val="50000"/>
                  </a:schemeClr>
                </a:solidFill>
              </a:rPr>
              <a:t>FASE 1</a:t>
            </a:r>
          </a:p>
        </p:txBody>
      </p:sp>
      <p:sp>
        <p:nvSpPr>
          <p:cNvPr id="58" name="CuadroTexto 57"/>
          <p:cNvSpPr txBox="1"/>
          <p:nvPr/>
        </p:nvSpPr>
        <p:spPr>
          <a:xfrm>
            <a:off x="6118497" y="4571074"/>
            <a:ext cx="1366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accent1">
                    <a:lumMod val="50000"/>
                  </a:schemeClr>
                </a:solidFill>
              </a:rPr>
              <a:t>FASE 2</a:t>
            </a:r>
          </a:p>
        </p:txBody>
      </p:sp>
      <p:cxnSp>
        <p:nvCxnSpPr>
          <p:cNvPr id="60" name="Conector recto de flecha 59"/>
          <p:cNvCxnSpPr>
            <a:stCxn id="44" idx="3"/>
          </p:cNvCxnSpPr>
          <p:nvPr/>
        </p:nvCxnSpPr>
        <p:spPr>
          <a:xfrm>
            <a:off x="659541" y="1488941"/>
            <a:ext cx="24902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Conector recto de flecha 60"/>
          <p:cNvCxnSpPr/>
          <p:nvPr/>
        </p:nvCxnSpPr>
        <p:spPr>
          <a:xfrm>
            <a:off x="650272" y="5281295"/>
            <a:ext cx="24902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Conector recto de flecha 61"/>
          <p:cNvCxnSpPr/>
          <p:nvPr/>
        </p:nvCxnSpPr>
        <p:spPr>
          <a:xfrm>
            <a:off x="650272" y="4572194"/>
            <a:ext cx="24902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Conector recto de flecha 62"/>
          <p:cNvCxnSpPr/>
          <p:nvPr/>
        </p:nvCxnSpPr>
        <p:spPr>
          <a:xfrm>
            <a:off x="631635" y="3924590"/>
            <a:ext cx="24902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Conector recto de flecha 63"/>
          <p:cNvCxnSpPr/>
          <p:nvPr/>
        </p:nvCxnSpPr>
        <p:spPr>
          <a:xfrm>
            <a:off x="650272" y="3349336"/>
            <a:ext cx="24902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Conector recto de flecha 64"/>
          <p:cNvCxnSpPr/>
          <p:nvPr/>
        </p:nvCxnSpPr>
        <p:spPr>
          <a:xfrm>
            <a:off x="650272" y="2710879"/>
            <a:ext cx="24902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Conector recto de flecha 65"/>
          <p:cNvCxnSpPr/>
          <p:nvPr/>
        </p:nvCxnSpPr>
        <p:spPr>
          <a:xfrm>
            <a:off x="650272" y="2100626"/>
            <a:ext cx="24902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4" name="Rectángulo 73">
            <a:extLst>
              <a:ext uri="{FF2B5EF4-FFF2-40B4-BE49-F238E27FC236}">
                <a16:creationId xmlns:a16="http://schemas.microsoft.com/office/drawing/2014/main" id="{A38B4665-B75D-4BFD-9926-B8A4C35BF9EF}"/>
              </a:ext>
            </a:extLst>
          </p:cNvPr>
          <p:cNvSpPr/>
          <p:nvPr/>
        </p:nvSpPr>
        <p:spPr>
          <a:xfrm>
            <a:off x="3024643" y="-8057"/>
            <a:ext cx="10591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Para avanzar en CALIDAD, debemos integrarnos </a:t>
            </a:r>
            <a:b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y articularnos bajo un mismo plan</a:t>
            </a:r>
            <a:endParaRPr lang="es-CO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2878" y="4967934"/>
            <a:ext cx="1618300" cy="866447"/>
          </a:xfrm>
          <a:prstGeom prst="rect">
            <a:avLst/>
          </a:prstGeom>
        </p:spPr>
      </p:pic>
      <p:sp>
        <p:nvSpPr>
          <p:cNvPr id="75" name="CuadroTexto 74"/>
          <p:cNvSpPr txBox="1"/>
          <p:nvPr/>
        </p:nvSpPr>
        <p:spPr>
          <a:xfrm>
            <a:off x="5740667" y="3288021"/>
            <a:ext cx="2396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800" dirty="0">
                <a:solidFill>
                  <a:srgbClr val="003073"/>
                </a:solidFill>
              </a:rPr>
              <a:t>88.6%</a:t>
            </a:r>
          </a:p>
        </p:txBody>
      </p:sp>
      <p:sp>
        <p:nvSpPr>
          <p:cNvPr id="76" name="CuadroTexto 75"/>
          <p:cNvSpPr txBox="1"/>
          <p:nvPr/>
        </p:nvSpPr>
        <p:spPr>
          <a:xfrm>
            <a:off x="6087561" y="3876570"/>
            <a:ext cx="1667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b="1" dirty="0">
                <a:solidFill>
                  <a:srgbClr val="003073"/>
                </a:solidFill>
              </a:rPr>
              <a:t>Cumplimiento de metas PG 2016-2020</a:t>
            </a:r>
          </a:p>
        </p:txBody>
      </p:sp>
      <p:cxnSp>
        <p:nvCxnSpPr>
          <p:cNvPr id="68" name="Conector recto de flecha 67">
            <a:extLst>
              <a:ext uri="{FF2B5EF4-FFF2-40B4-BE49-F238E27FC236}">
                <a16:creationId xmlns:a16="http://schemas.microsoft.com/office/drawing/2014/main" id="{6CCD006C-87BC-47DB-862A-6CFA2A9D42F4}"/>
              </a:ext>
            </a:extLst>
          </p:cNvPr>
          <p:cNvCxnSpPr>
            <a:cxnSpLocks/>
          </p:cNvCxnSpPr>
          <p:nvPr/>
        </p:nvCxnSpPr>
        <p:spPr>
          <a:xfrm flipV="1">
            <a:off x="8019755" y="2966793"/>
            <a:ext cx="2285780" cy="16379"/>
          </a:xfrm>
          <a:prstGeom prst="straightConnector1">
            <a:avLst/>
          </a:prstGeom>
          <a:ln w="38100">
            <a:headEnd type="oval"/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0" name="CuadroTexto 69">
            <a:extLst>
              <a:ext uri="{FF2B5EF4-FFF2-40B4-BE49-F238E27FC236}">
                <a16:creationId xmlns:a16="http://schemas.microsoft.com/office/drawing/2014/main" id="{2087A847-B284-41EE-9B6D-8D981F44F5B3}"/>
              </a:ext>
            </a:extLst>
          </p:cNvPr>
          <p:cNvSpPr txBox="1"/>
          <p:nvPr/>
        </p:nvSpPr>
        <p:spPr>
          <a:xfrm>
            <a:off x="6466900" y="3014008"/>
            <a:ext cx="765238" cy="408623"/>
          </a:xfrm>
          <a:prstGeom prst="round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900" b="1" dirty="0"/>
              <a:t>noviembre  2020</a:t>
            </a:r>
          </a:p>
        </p:txBody>
      </p:sp>
      <p:pic>
        <p:nvPicPr>
          <p:cNvPr id="71" name="Imagen 7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600" y="810707"/>
            <a:ext cx="1953359" cy="1954270"/>
          </a:xfrm>
          <a:prstGeom prst="rect">
            <a:avLst/>
          </a:prstGeom>
        </p:spPr>
      </p:pic>
      <p:sp>
        <p:nvSpPr>
          <p:cNvPr id="69" name="CuadroTexto 68"/>
          <p:cNvSpPr txBox="1"/>
          <p:nvPr/>
        </p:nvSpPr>
        <p:spPr>
          <a:xfrm>
            <a:off x="2549539" y="-10851"/>
            <a:ext cx="327048" cy="685750"/>
          </a:xfrm>
          <a:prstGeom prst="rect">
            <a:avLst/>
          </a:prstGeom>
          <a:solidFill>
            <a:srgbClr val="007184"/>
          </a:solidFill>
        </p:spPr>
        <p:txBody>
          <a:bodyPr wrap="square" rtlCol="0" anchor="ctr">
            <a:noAutofit/>
          </a:bodyPr>
          <a:lstStyle/>
          <a:p>
            <a:pPr algn="ctr"/>
            <a:endParaRPr lang="es-CO" sz="1500" dirty="0">
              <a:solidFill>
                <a:srgbClr val="B7DB45"/>
              </a:solidFill>
              <a:latin typeface="Arial Black" panose="020B0A04020102020204" pitchFamily="34" charset="0"/>
            </a:endParaRPr>
          </a:p>
        </p:txBody>
      </p:sp>
      <p:pic>
        <p:nvPicPr>
          <p:cNvPr id="72" name="Imagen 7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652" y="54525"/>
            <a:ext cx="2080235" cy="56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6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13" b="16498"/>
          <a:stretch/>
        </p:blipFill>
        <p:spPr>
          <a:xfrm rot="5400000">
            <a:off x="-1620668" y="1596605"/>
            <a:ext cx="6922995" cy="3729791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0" y="1"/>
            <a:ext cx="12201268" cy="1311442"/>
          </a:xfrm>
          <a:prstGeom prst="rect">
            <a:avLst/>
          </a:prstGeom>
          <a:solidFill>
            <a:srgbClr val="002F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976" y="146360"/>
            <a:ext cx="760846" cy="962636"/>
          </a:xfrm>
          <a:prstGeom prst="rect">
            <a:avLst/>
          </a:prstGeom>
        </p:spPr>
      </p:pic>
      <p:cxnSp>
        <p:nvCxnSpPr>
          <p:cNvPr id="15" name="Conector recto 14"/>
          <p:cNvCxnSpPr/>
          <p:nvPr/>
        </p:nvCxnSpPr>
        <p:spPr>
          <a:xfrm flipV="1">
            <a:off x="10909426" y="146360"/>
            <a:ext cx="0" cy="9626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A38B4665-B75D-4BFD-9926-B8A4C35BF9EF}"/>
              </a:ext>
            </a:extLst>
          </p:cNvPr>
          <p:cNvSpPr/>
          <p:nvPr/>
        </p:nvSpPr>
        <p:spPr>
          <a:xfrm>
            <a:off x="215659" y="113650"/>
            <a:ext cx="10829330" cy="1064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Tx/>
              <a:buSzPts val="1100"/>
              <a:buFontTx/>
              <a:buNone/>
              <a:tabLst/>
              <a:defRPr/>
            </a:pPr>
            <a:r>
              <a:rPr kumimoji="0" lang="es-ES_tradnl" sz="3500" b="1" i="0" u="none" strike="noStrike" kern="16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Realizamos un proceso de construcción participativa de la concepción institucional de CALIDAD EDUCATIVA</a:t>
            </a:r>
            <a:endParaRPr kumimoji="0" lang="es-CO" sz="3500" b="1" i="0" u="none" strike="noStrike" kern="16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8" name="Gráfico 37"/>
          <p:cNvGraphicFramePr>
            <a:graphicFrameLocks/>
          </p:cNvGraphicFramePr>
          <p:nvPr/>
        </p:nvGraphicFramePr>
        <p:xfrm>
          <a:off x="2884189" y="1210798"/>
          <a:ext cx="9771943" cy="5941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9" name="Gráfico 38"/>
          <p:cNvGraphicFramePr>
            <a:graphicFrameLocks/>
          </p:cNvGraphicFramePr>
          <p:nvPr/>
        </p:nvGraphicFramePr>
        <p:xfrm>
          <a:off x="-323095" y="2428432"/>
          <a:ext cx="4066673" cy="5105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0" name="CuadroTexto 39"/>
          <p:cNvSpPr txBox="1"/>
          <p:nvPr/>
        </p:nvSpPr>
        <p:spPr>
          <a:xfrm>
            <a:off x="536293" y="1627138"/>
            <a:ext cx="2933932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2.869</a:t>
            </a:r>
            <a:r>
              <a:rPr kumimoji="0" lang="es-CO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Encuestados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grupos focales</a:t>
            </a:r>
          </a:p>
        </p:txBody>
      </p:sp>
      <p:sp>
        <p:nvSpPr>
          <p:cNvPr id="41" name="CuadroTexto 40"/>
          <p:cNvSpPr txBox="1"/>
          <p:nvPr/>
        </p:nvSpPr>
        <p:spPr>
          <a:xfrm>
            <a:off x="9347201" y="1427611"/>
            <a:ext cx="2662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C1 y C2 con mayor grado de identificación</a:t>
            </a:r>
          </a:p>
        </p:txBody>
      </p:sp>
    </p:spTree>
    <p:extLst>
      <p:ext uri="{BB962C8B-B14F-4D97-AF65-F5344CB8AC3E}">
        <p14:creationId xmlns:p14="http://schemas.microsoft.com/office/powerpoint/2010/main" val="688917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02" y="808687"/>
            <a:ext cx="4033697" cy="52200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uadroTexto 2"/>
          <p:cNvSpPr txBox="1"/>
          <p:nvPr/>
        </p:nvSpPr>
        <p:spPr>
          <a:xfrm>
            <a:off x="0" y="6178440"/>
            <a:ext cx="4533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273E7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Línea base del Plan de Desarrollo 2020-2030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273E7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(108 páginas, versión dic. 2020)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73E7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404346" y="66602"/>
            <a:ext cx="7032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DOCUMENTO DE TRABAJO: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DIAGNÓSTICO INSTITUCIONAL </a:t>
            </a:r>
          </a:p>
        </p:txBody>
      </p:sp>
      <p:pic>
        <p:nvPicPr>
          <p:cNvPr id="5" name="Picture 3" descr="DLSU-D maintains position in UI GreenMetric: De La Salle University -  Dasmariñas">
            <a:extLst>
              <a:ext uri="{FF2B5EF4-FFF2-40B4-BE49-F238E27FC236}">
                <a16:creationId xmlns:a16="http://schemas.microsoft.com/office/drawing/2014/main" id="{EB35401A-AD48-0A4B-89D9-EC95544E4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4" t="7353" r="25824" b="12557"/>
          <a:stretch/>
        </p:blipFill>
        <p:spPr bwMode="auto">
          <a:xfrm>
            <a:off x="10177902" y="5637548"/>
            <a:ext cx="1732034" cy="111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D4D97E15-C46E-6C43-A2A1-9C10F7BAE11C}"/>
              </a:ext>
            </a:extLst>
          </p:cNvPr>
          <p:cNvGraphicFramePr>
            <a:graphicFrameLocks/>
          </p:cNvGraphicFramePr>
          <p:nvPr/>
        </p:nvGraphicFramePr>
        <p:xfrm>
          <a:off x="2869704" y="289856"/>
          <a:ext cx="8989432" cy="650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84479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236319" y="5796056"/>
            <a:ext cx="4533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Planeación Participativa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(68 páginas, versión dic. 2020)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925456" y="20227"/>
            <a:ext cx="7032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Documento de trabajo: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RUTA SIEMBRA #PorUnimagdalena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408" y="1021007"/>
            <a:ext cx="3531023" cy="4569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01DDEDF-A033-4586-B967-CD275F666FF0}"/>
              </a:ext>
            </a:extLst>
          </p:cNvPr>
          <p:cNvSpPr txBox="1"/>
          <p:nvPr/>
        </p:nvSpPr>
        <p:spPr>
          <a:xfrm>
            <a:off x="5613793" y="2999323"/>
            <a:ext cx="11669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Estudiantes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4.025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24,4%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78AB3A4-EEB2-42C0-A6E7-69FBB5BC7C74}"/>
              </a:ext>
            </a:extLst>
          </p:cNvPr>
          <p:cNvSpPr txBox="1"/>
          <p:nvPr/>
        </p:nvSpPr>
        <p:spPr>
          <a:xfrm>
            <a:off x="5695207" y="4252103"/>
            <a:ext cx="10406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42,2%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1" name="Picture 2" descr="Profesor en la pizarra | Icono Gratis">
            <a:extLst>
              <a:ext uri="{FF2B5EF4-FFF2-40B4-BE49-F238E27FC236}">
                <a16:creationId xmlns:a16="http://schemas.microsoft.com/office/drawing/2014/main" id="{D01C26A8-A9F2-49D7-AC56-6A1150629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906" y="4562153"/>
            <a:ext cx="587479" cy="58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omputadora iconos estudiante icono diseño escuela, estudiante, ángulo,  texto, clase png | Klipartz">
            <a:extLst>
              <a:ext uri="{FF2B5EF4-FFF2-40B4-BE49-F238E27FC236}">
                <a16:creationId xmlns:a16="http://schemas.microsoft.com/office/drawing/2014/main" id="{70A5CB30-D918-461E-8E52-ACCB84019A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55804" y="3316077"/>
            <a:ext cx="447064" cy="57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AB7C96F-A3F6-4FA5-AE75-DD84EFE4647A}"/>
              </a:ext>
            </a:extLst>
          </p:cNvPr>
          <p:cNvSpPr txBox="1"/>
          <p:nvPr/>
        </p:nvSpPr>
        <p:spPr>
          <a:xfrm>
            <a:off x="5432262" y="5565930"/>
            <a:ext cx="1727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Administrativos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146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49,3%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4" name="Picture 6" descr="Línea icono del oficinista ilustración del vector. Ilustración de oficinista  - 100290493">
            <a:extLst>
              <a:ext uri="{FF2B5EF4-FFF2-40B4-BE49-F238E27FC236}">
                <a16:creationId xmlns:a16="http://schemas.microsoft.com/office/drawing/2014/main" id="{9D49A734-0FED-41F3-AAFA-7B33A1C60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7935" y="5658706"/>
            <a:ext cx="651450" cy="65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: esquinas redondeadas 47">
            <a:extLst>
              <a:ext uri="{FF2B5EF4-FFF2-40B4-BE49-F238E27FC236}">
                <a16:creationId xmlns:a16="http://schemas.microsoft.com/office/drawing/2014/main" id="{589FFC6F-0B57-4865-A97E-0384004CAE16}"/>
              </a:ext>
            </a:extLst>
          </p:cNvPr>
          <p:cNvSpPr/>
          <p:nvPr/>
        </p:nvSpPr>
        <p:spPr>
          <a:xfrm>
            <a:off x="4229100" y="2193109"/>
            <a:ext cx="3873502" cy="4397695"/>
          </a:xfrm>
          <a:prstGeom prst="roundRect">
            <a:avLst>
              <a:gd name="adj" fmla="val 5051"/>
            </a:avLst>
          </a:prstGeom>
          <a:noFill/>
          <a:ln w="28575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E91461A2-8EA9-4CFD-AA44-CCF9F3AD89C9}"/>
              </a:ext>
            </a:extLst>
          </p:cNvPr>
          <p:cNvCxnSpPr>
            <a:cxnSpLocks/>
          </p:cNvCxnSpPr>
          <p:nvPr/>
        </p:nvCxnSpPr>
        <p:spPr>
          <a:xfrm>
            <a:off x="4361131" y="4071796"/>
            <a:ext cx="3535492" cy="0"/>
          </a:xfrm>
          <a:prstGeom prst="line">
            <a:avLst/>
          </a:prstGeom>
          <a:ln w="28575">
            <a:solidFill>
              <a:srgbClr val="5482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DF19193D-5F23-4893-86F2-09ADBCAFB828}"/>
              </a:ext>
            </a:extLst>
          </p:cNvPr>
          <p:cNvCxnSpPr>
            <a:cxnSpLocks/>
          </p:cNvCxnSpPr>
          <p:nvPr/>
        </p:nvCxnSpPr>
        <p:spPr>
          <a:xfrm>
            <a:off x="4361131" y="5414946"/>
            <a:ext cx="3535492" cy="0"/>
          </a:xfrm>
          <a:prstGeom prst="line">
            <a:avLst/>
          </a:prstGeom>
          <a:ln w="28575">
            <a:solidFill>
              <a:srgbClr val="5482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 18"/>
          <p:cNvSpPr/>
          <p:nvPr/>
        </p:nvSpPr>
        <p:spPr>
          <a:xfrm>
            <a:off x="4247371" y="840269"/>
            <a:ext cx="364925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Diálogos Siembra </a:t>
            </a:r>
            <a:b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#Por Unimagdalena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(antes de la pandemia)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Encuentros, 4598 Participantes 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8262787" y="688820"/>
            <a:ext cx="3933539" cy="5329249"/>
            <a:chOff x="8258461" y="1425844"/>
            <a:chExt cx="3191715" cy="4324209"/>
          </a:xfrm>
        </p:grpSpPr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58461" y="1425844"/>
              <a:ext cx="3183598" cy="2123435"/>
            </a:xfrm>
            <a:prstGeom prst="rect">
              <a:avLst/>
            </a:prstGeom>
          </p:spPr>
        </p:pic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58461" y="3620581"/>
              <a:ext cx="3191715" cy="2129472"/>
            </a:xfrm>
            <a:prstGeom prst="rect">
              <a:avLst/>
            </a:prstGeom>
          </p:spPr>
        </p:pic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34265C7C-B8C6-4DB3-8656-6EE1372F3333}"/>
              </a:ext>
            </a:extLst>
          </p:cNvPr>
          <p:cNvSpPr txBox="1"/>
          <p:nvPr/>
        </p:nvSpPr>
        <p:spPr>
          <a:xfrm>
            <a:off x="4332089" y="2539838"/>
            <a:ext cx="3667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</a:tabLst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Encuentros	Participantes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0131D1C-5F54-4164-9302-395662000631}"/>
              </a:ext>
            </a:extLst>
          </p:cNvPr>
          <p:cNvSpPr txBox="1"/>
          <p:nvPr/>
        </p:nvSpPr>
        <p:spPr>
          <a:xfrm>
            <a:off x="4576365" y="318132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D74C4E8-76C2-4EB4-A5B4-48265732A050}"/>
              </a:ext>
            </a:extLst>
          </p:cNvPr>
          <p:cNvSpPr txBox="1"/>
          <p:nvPr/>
        </p:nvSpPr>
        <p:spPr>
          <a:xfrm>
            <a:off x="4576365" y="443676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258EE87-9AB7-411B-BC4C-FD942CF8E3C7}"/>
              </a:ext>
            </a:extLst>
          </p:cNvPr>
          <p:cNvSpPr txBox="1"/>
          <p:nvPr/>
        </p:nvSpPr>
        <p:spPr>
          <a:xfrm>
            <a:off x="4576365" y="568026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Conector recto 17"/>
          <p:cNvCxnSpPr/>
          <p:nvPr/>
        </p:nvCxnSpPr>
        <p:spPr>
          <a:xfrm>
            <a:off x="5241011" y="3005018"/>
            <a:ext cx="0" cy="3585786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0771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493530" y="2826343"/>
            <a:ext cx="11374194" cy="3621699"/>
            <a:chOff x="881049" y="1118559"/>
            <a:chExt cx="11585766" cy="3689066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4F5948D5-65E8-40FD-87AA-EC2DCFD0D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981" y="1118559"/>
              <a:ext cx="4498096" cy="36890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663EF126-8BC0-4709-8C56-C2A088B00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1049" y="1118560"/>
              <a:ext cx="2924037" cy="36890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09ABED17-7A84-419A-8DCC-E405B1036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83073" y="1118559"/>
              <a:ext cx="3883742" cy="36773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0" name="Rectángulo 9"/>
          <p:cNvSpPr/>
          <p:nvPr/>
        </p:nvSpPr>
        <p:spPr>
          <a:xfrm>
            <a:off x="-17008" y="798985"/>
            <a:ext cx="114530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10 TALLERES DE PLANEACIÓN PARTICIPATIVA VIRTUALES: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125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administrativos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70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docentes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egresados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estudiantes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diferentes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colectivos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+ 1117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estudiantes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encuestados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Segoe UI Black" panose="020B0A02040204020203" pitchFamily="34" charset="0"/>
                <a:cs typeface="Segoe UI Light" panose="020B0502040204020203" pitchFamily="34" charset="0"/>
              </a:rPr>
              <a:t>Se han identificado hasta ahora  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487 ideas 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Segoe UI Black" panose="020B0A02040204020203" pitchFamily="34" charset="0"/>
                <a:cs typeface="Segoe UI Light" panose="020B0502040204020203" pitchFamily="34" charset="0"/>
              </a:rPr>
              <a:t>que se clasificaron en  acciones prioritarias </a:t>
            </a:r>
            <a:b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Segoe UI Black" panose="020B0A02040204020203" pitchFamily="34" charset="0"/>
                <a:cs typeface="Segoe UI Light" panose="020B0502040204020203" pitchFamily="34" charset="0"/>
              </a:rPr>
              <a:t>e iniciativas estratégicas las cuales están incluidas en 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9 programas, 37 proyectos y 87 lineamientos e iniciativas estratégicas.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3034813" y="160249"/>
            <a:ext cx="7032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PLANEACIÓN PARTICIPATIVA DURANTE LA PANDEMIA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4437" y="101209"/>
            <a:ext cx="697387" cy="69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27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09509" y="5838314"/>
            <a:ext cx="4980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Nivel Táctico y Operativo del Portafolio Integrado: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programas, 37 proyectos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(38 páginas, versión dic. 2020)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935288" y="0"/>
            <a:ext cx="7032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DOCUMENTO DE TRABAJO: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RUTA SIEMBRA #</a:t>
            </a:r>
            <a:r>
              <a:rPr kumimoji="0" lang="es-CO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PorUnimagdalena</a:t>
            </a: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313" y="891114"/>
            <a:ext cx="3755707" cy="4860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22582EE-7907-4740-9AB5-B997E589B1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9748" y="219545"/>
            <a:ext cx="6171743" cy="612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90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081293" y="5996226"/>
            <a:ext cx="4533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Banco de Proyectos Infraestructura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(23 páginas, versión dic. 2020)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974617" y="3882"/>
            <a:ext cx="7032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DOCUMENTO DE TRABAJO: Portafolio de Proyectos en Infraestructura #PorUnimagdalena 2020-2030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879" y="862814"/>
            <a:ext cx="3966728" cy="5133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614" y="699695"/>
            <a:ext cx="5897385" cy="337071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4615" y="4070412"/>
            <a:ext cx="5897385" cy="278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208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872</Words>
  <Application>Microsoft Office PowerPoint</Application>
  <PresentationFormat>Panorámica</PresentationFormat>
  <Paragraphs>184</Paragraphs>
  <Slides>16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16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Tema de Office</vt:lpstr>
      <vt:lpstr>1_Tema de Office</vt:lpstr>
      <vt:lpstr>2_Tema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PRINCIPALES RECOMENDACIONES Y OPORTUNIDADES INETEGRDAS AL PDU 2020-2030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Oficina Asesora de Planeación</dc:creator>
  <cp:lastModifiedBy>Oficina Asesora de Planeación</cp:lastModifiedBy>
  <cp:revision>15</cp:revision>
  <dcterms:created xsi:type="dcterms:W3CDTF">2021-04-12T23:09:47Z</dcterms:created>
  <dcterms:modified xsi:type="dcterms:W3CDTF">2021-04-23T01:38:56Z</dcterms:modified>
</cp:coreProperties>
</file>